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387" r:id="rId4"/>
    <p:sldId id="414" r:id="rId5"/>
    <p:sldId id="413" r:id="rId6"/>
    <p:sldId id="393" r:id="rId7"/>
    <p:sldId id="394" r:id="rId8"/>
    <p:sldId id="395" r:id="rId9"/>
    <p:sldId id="396" r:id="rId10"/>
    <p:sldId id="397" r:id="rId11"/>
    <p:sldId id="399" r:id="rId12"/>
    <p:sldId id="404" r:id="rId13"/>
    <p:sldId id="400" r:id="rId14"/>
    <p:sldId id="398" r:id="rId15"/>
    <p:sldId id="401" r:id="rId16"/>
    <p:sldId id="403" r:id="rId17"/>
    <p:sldId id="408" r:id="rId18"/>
    <p:sldId id="409" r:id="rId19"/>
    <p:sldId id="1026" r:id="rId20"/>
    <p:sldId id="405" r:id="rId21"/>
    <p:sldId id="1027" r:id="rId22"/>
    <p:sldId id="406" r:id="rId23"/>
    <p:sldId id="407" r:id="rId24"/>
    <p:sldId id="410" r:id="rId25"/>
    <p:sldId id="411" r:id="rId26"/>
    <p:sldId id="283" r:id="rId27"/>
  </p:sldIdLst>
  <p:sldSz cx="9144000" cy="5143500" type="screen16x9"/>
  <p:notesSz cx="7099300" cy="10234613"/>
  <p:defaultTextStyle>
    <a:defPPr>
      <a:defRPr lang="nb-NO"/>
    </a:defPPr>
    <a:lvl1pPr marL="0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83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31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14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063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2ED"/>
    <a:srgbClr val="EDF6FF"/>
    <a:srgbClr val="F8F3EE"/>
    <a:srgbClr val="DBE5DB"/>
    <a:srgbClr val="DCEDFF"/>
    <a:srgbClr val="F1E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E2840B-1675-40E2-A699-B500690692E8}" v="11" dt="2024-02-22T08:56:34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47" d="100"/>
          <a:sy n="147" d="100"/>
        </p:scale>
        <p:origin x="60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C916F08E-D66E-1FB1-8A45-D30AB9A1BD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253" y="1028829"/>
            <a:ext cx="4572747" cy="3648434"/>
          </a:xfrm>
          <a:custGeom>
            <a:avLst/>
            <a:gdLst>
              <a:gd name="connsiteX0" fmla="*/ 4864579 w 12193199"/>
              <a:gd name="connsiteY0" fmla="*/ 0 h 9729158"/>
              <a:gd name="connsiteX1" fmla="*/ 12193199 w 12193199"/>
              <a:gd name="connsiteY1" fmla="*/ 0 h 9729158"/>
              <a:gd name="connsiteX2" fmla="*/ 12193199 w 12193199"/>
              <a:gd name="connsiteY2" fmla="*/ 9729158 h 9729158"/>
              <a:gd name="connsiteX3" fmla="*/ 4864579 w 12193199"/>
              <a:gd name="connsiteY3" fmla="*/ 9729158 h 9729158"/>
              <a:gd name="connsiteX4" fmla="*/ 0 w 12193199"/>
              <a:gd name="connsiteY4" fmla="*/ 4864579 h 9729158"/>
              <a:gd name="connsiteX5" fmla="*/ 4864579 w 12193199"/>
              <a:gd name="connsiteY5" fmla="*/ 0 h 97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199" h="9729158">
                <a:moveTo>
                  <a:pt x="4864579" y="0"/>
                </a:moveTo>
                <a:lnTo>
                  <a:pt x="12193199" y="0"/>
                </a:lnTo>
                <a:lnTo>
                  <a:pt x="12193199" y="9729158"/>
                </a:lnTo>
                <a:lnTo>
                  <a:pt x="4864579" y="9729158"/>
                </a:lnTo>
                <a:cubicBezTo>
                  <a:pt x="2177883" y="9729158"/>
                  <a:pt x="0" y="7551148"/>
                  <a:pt x="0" y="4864579"/>
                </a:cubicBezTo>
                <a:cubicBezTo>
                  <a:pt x="0" y="2178012"/>
                  <a:pt x="2177883" y="0"/>
                  <a:pt x="486457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095F46F-63C7-8EF8-EA9B-A9844606B5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344" y="1731876"/>
            <a:ext cx="3817330" cy="2343969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420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E7ECE48-2C52-050A-9361-2FCC333CD4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6344" y="4314825"/>
            <a:ext cx="3817330" cy="3946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1EF14B-7C9B-4DE8-9C88-5CE2ABE4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FC60F6-1B37-F64D-C57F-7FC1498D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6B42B7-D1A6-3443-3082-FD76509E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36354AA2-69E5-4BB3-9D74-E3CDA137C9A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C59D811-5ADC-D48C-D765-9E05B713B7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6" y="128812"/>
            <a:ext cx="2153414" cy="86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ircle image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F5AB6F6-8E6C-F95D-FAE1-4EE6468876BF}"/>
              </a:ext>
            </a:extLst>
          </p:cNvPr>
          <p:cNvSpPr/>
          <p:nvPr userDrawn="1"/>
        </p:nvSpPr>
        <p:spPr>
          <a:xfrm>
            <a:off x="6400278" y="0"/>
            <a:ext cx="2743722" cy="5143500"/>
          </a:xfrm>
          <a:prstGeom prst="rect">
            <a:avLst/>
          </a:prstGeom>
          <a:solidFill>
            <a:srgbClr val="DC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6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3813820" cy="634789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to add title Maritime background colour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441BC3C0-F5B1-49DA-AB10-10479FF400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70EF1D-F89B-6BEA-0A29-AAF3A9044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3813820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4" name="Plassholder for bilde 9">
            <a:extLst>
              <a:ext uri="{FF2B5EF4-FFF2-40B4-BE49-F238E27FC236}">
                <a16:creationId xmlns:a16="http://schemas.microsoft.com/office/drawing/2014/main" id="{F6593777-44DA-B453-3319-6EDAF240C2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5250" y="1021686"/>
            <a:ext cx="3655915" cy="365567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[Click to add Maritime image]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78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ircle 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F5AB6F6-8E6C-F95D-FAE1-4EE6468876BF}"/>
              </a:ext>
            </a:extLst>
          </p:cNvPr>
          <p:cNvSpPr/>
          <p:nvPr userDrawn="1"/>
        </p:nvSpPr>
        <p:spPr>
          <a:xfrm>
            <a:off x="6400278" y="0"/>
            <a:ext cx="2743722" cy="5143500"/>
          </a:xfrm>
          <a:prstGeom prst="rect">
            <a:avLst/>
          </a:prstGeom>
          <a:solidFill>
            <a:srgbClr val="DBE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6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3813820" cy="634789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to add title neutral background colour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B8B8C152-9779-48FE-A373-58521F236F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70EF1D-F89B-6BEA-0A29-AAF3A9044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3813820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4" name="Plassholder for bilde 9">
            <a:extLst>
              <a:ext uri="{FF2B5EF4-FFF2-40B4-BE49-F238E27FC236}">
                <a16:creationId xmlns:a16="http://schemas.microsoft.com/office/drawing/2014/main" id="{E08F03C6-704F-0499-D201-4778125CD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5250" y="1021686"/>
            <a:ext cx="3655915" cy="365567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[Click to add neutral image]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434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3813820" cy="634789"/>
          </a:xfrm>
        </p:spPr>
        <p:txBody>
          <a:bodyPr lIns="0" tIns="0" rIns="0" b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446294A3-D579-45DE-A27F-1DB22766B98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70EF1D-F89B-6BEA-0A29-AAF3A9044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3813820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F83D8449-612E-169E-913E-9FD6544C5F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0681" y="0"/>
            <a:ext cx="4573319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308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page A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0621CE-B263-D258-1A26-4B2CDDD2A3F4}"/>
              </a:ext>
            </a:extLst>
          </p:cNvPr>
          <p:cNvSpPr/>
          <p:nvPr userDrawn="1"/>
        </p:nvSpPr>
        <p:spPr>
          <a:xfrm>
            <a:off x="4570681" y="0"/>
            <a:ext cx="4573319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409" r="-484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3813820" cy="634789"/>
          </a:xfrm>
        </p:spPr>
        <p:txBody>
          <a:bodyPr lIns="0" tIns="0" rIns="0" bIns="0"/>
          <a:lstStyle/>
          <a:p>
            <a:r>
              <a:rPr lang="en-GB" dirty="0"/>
              <a:t>Click to add title ATC background colour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275BB404-FDBC-4FD0-AB94-F9F64386868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70EF1D-F89B-6BEA-0A29-AAF3A9044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3813820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8D63CD3C-95E6-A94A-6996-6A17418BCE0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67103" y="677917"/>
            <a:ext cx="3780473" cy="378766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Tx/>
              <a:buNone/>
              <a:defRPr sz="1400" b="0" i="0" u="none" cap="none">
                <a:solidFill>
                  <a:srgbClr val="3B3B3B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FontTx/>
              <a:buNone/>
              <a:defRPr sz="1400" b="0" i="0" u="none" cap="none">
                <a:solidFill>
                  <a:srgbClr val="3B3B3B"/>
                </a:solidFill>
                <a:latin typeface="+mn-lt"/>
              </a:defRPr>
            </a:lvl2pPr>
          </a:lstStyle>
          <a:p>
            <a:pPr lvl="0"/>
            <a:r>
              <a:rPr lang="en-GB" dirty="0"/>
              <a:t>Click the picture-symbol to add transparent</a:t>
            </a:r>
            <a:br>
              <a:rPr lang="en-GB" dirty="0"/>
            </a:br>
            <a:r>
              <a:rPr lang="en-GB" dirty="0"/>
              <a:t>ATC picture (PNG)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714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page Mari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3813820" cy="634789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to add title Maritime background colour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6F849729-1006-475C-B9DD-F80562F0217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70EF1D-F89B-6BEA-0A29-AAF3A9044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3813820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AC66D4-8954-0E7E-34A4-2F5D3647EA7C}"/>
              </a:ext>
            </a:extLst>
          </p:cNvPr>
          <p:cNvSpPr/>
          <p:nvPr userDrawn="1"/>
        </p:nvSpPr>
        <p:spPr>
          <a:xfrm>
            <a:off x="4570681" y="0"/>
            <a:ext cx="4573319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8409" r="-484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8E53E2D0-C055-E77F-2009-5F9AAAF15DA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67103" y="677917"/>
            <a:ext cx="3780473" cy="378766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Tx/>
              <a:buNone/>
              <a:defRPr sz="1400" b="0" i="0" u="none" cap="none">
                <a:solidFill>
                  <a:srgbClr val="3B3B3B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FontTx/>
              <a:buNone/>
              <a:defRPr sz="1400" b="0" i="0" u="none" cap="none">
                <a:solidFill>
                  <a:srgbClr val="3B3B3B"/>
                </a:solidFill>
                <a:latin typeface="+mn-lt"/>
              </a:defRPr>
            </a:lvl2pPr>
          </a:lstStyle>
          <a:p>
            <a:pPr lvl="0"/>
            <a:r>
              <a:rPr lang="en-GB" dirty="0"/>
              <a:t>Click the picture-symbol to add transparent</a:t>
            </a:r>
            <a:br>
              <a:rPr lang="en-GB" dirty="0"/>
            </a:br>
            <a:r>
              <a:rPr lang="en-GB" dirty="0"/>
              <a:t>Maritime picture (PNG)</a:t>
            </a:r>
          </a:p>
        </p:txBody>
      </p:sp>
    </p:spTree>
    <p:extLst>
      <p:ext uri="{BB962C8B-B14F-4D97-AF65-F5344CB8AC3E}">
        <p14:creationId xmlns:p14="http://schemas.microsoft.com/office/powerpoint/2010/main" val="406709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oducts Page ATC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0621CE-B263-D258-1A26-4B2CDDD2A3F4}"/>
              </a:ext>
            </a:extLst>
          </p:cNvPr>
          <p:cNvSpPr/>
          <p:nvPr userDrawn="1"/>
        </p:nvSpPr>
        <p:spPr>
          <a:xfrm>
            <a:off x="3188855" y="0"/>
            <a:ext cx="5955145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553" r="-255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5" y="295967"/>
            <a:ext cx="2282685" cy="634789"/>
          </a:xfrm>
        </p:spPr>
        <p:txBody>
          <a:bodyPr lIns="0" tIns="0" rIns="0" bIns="0"/>
          <a:lstStyle/>
          <a:p>
            <a:r>
              <a:rPr lang="en-GB" dirty="0"/>
              <a:t>Click to add title ATC background colour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275BB404-FDBC-4FD0-AB94-F9F64386868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70EF1D-F89B-6BEA-0A29-AAF3A9044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5" y="1229576"/>
            <a:ext cx="2282685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5D8D00BF-9288-878B-16CD-1413381ED30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56100" y="677917"/>
            <a:ext cx="5220653" cy="378766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Tx/>
              <a:buNone/>
              <a:defRPr sz="1400" b="0" i="0" u="none" cap="none">
                <a:solidFill>
                  <a:srgbClr val="3B3B3B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FontTx/>
              <a:buNone/>
              <a:defRPr sz="1400" b="0" i="0" u="none" cap="none">
                <a:solidFill>
                  <a:srgbClr val="3B3B3B"/>
                </a:solidFill>
                <a:latin typeface="+mn-lt"/>
              </a:defRPr>
            </a:lvl2pPr>
          </a:lstStyle>
          <a:p>
            <a:pPr lvl="0"/>
            <a:r>
              <a:rPr lang="en-GB" dirty="0"/>
              <a:t>Click the picture-symbol to add transparent ATC picture (PNG)</a:t>
            </a:r>
          </a:p>
        </p:txBody>
      </p:sp>
    </p:spTree>
    <p:extLst>
      <p:ext uri="{BB962C8B-B14F-4D97-AF65-F5344CB8AC3E}">
        <p14:creationId xmlns:p14="http://schemas.microsoft.com/office/powerpoint/2010/main" val="732567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oducts Page Maritime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2282096" cy="634789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to add title Maritime background colour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6F849729-1006-475C-B9DD-F80562F0217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70EF1D-F89B-6BEA-0A29-AAF3A9044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2282096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AC66D4-8954-0E7E-34A4-2F5D3647EA7C}"/>
              </a:ext>
            </a:extLst>
          </p:cNvPr>
          <p:cNvSpPr/>
          <p:nvPr userDrawn="1"/>
        </p:nvSpPr>
        <p:spPr>
          <a:xfrm>
            <a:off x="3188855" y="0"/>
            <a:ext cx="5955145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640" r="-256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Plassholder for innhold 8">
            <a:extLst>
              <a:ext uri="{FF2B5EF4-FFF2-40B4-BE49-F238E27FC236}">
                <a16:creationId xmlns:a16="http://schemas.microsoft.com/office/drawing/2014/main" id="{6657E32B-209D-05D0-68E1-0F3B0A78258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556100" y="677917"/>
            <a:ext cx="5220653" cy="378766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accent4"/>
              </a:buClr>
              <a:buFontTx/>
              <a:buNone/>
              <a:defRPr sz="1400" b="0" i="0" u="none" cap="none">
                <a:solidFill>
                  <a:srgbClr val="3B3B3B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FontTx/>
              <a:buNone/>
              <a:defRPr sz="1400" b="0" i="0" u="none" cap="none">
                <a:solidFill>
                  <a:srgbClr val="3B3B3B"/>
                </a:solidFill>
                <a:latin typeface="+mn-lt"/>
              </a:defRPr>
            </a:lvl2pPr>
          </a:lstStyle>
          <a:p>
            <a:pPr lvl="0"/>
            <a:r>
              <a:rPr lang="en-GB" dirty="0"/>
              <a:t>Click the picture-symbol to add transparent Maritime picture (PNG)</a:t>
            </a:r>
          </a:p>
        </p:txBody>
      </p:sp>
    </p:spTree>
    <p:extLst>
      <p:ext uri="{BB962C8B-B14F-4D97-AF65-F5344CB8AC3E}">
        <p14:creationId xmlns:p14="http://schemas.microsoft.com/office/powerpoint/2010/main" val="4124759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3813820" cy="634789"/>
          </a:xfrm>
        </p:spPr>
        <p:txBody>
          <a:bodyPr lIns="0" tIns="0" rIns="0" b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6267383C-DF76-4E35-A82F-D7C6DFF0E6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70EF1D-F89B-6BEA-0A29-AAF3A9044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3813820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F83D8449-612E-169E-913E-9FD6544C5F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0681" y="0"/>
            <a:ext cx="4573319" cy="24958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3" name="Plassholder for bilde 9">
            <a:extLst>
              <a:ext uri="{FF2B5EF4-FFF2-40B4-BE49-F238E27FC236}">
                <a16:creationId xmlns:a16="http://schemas.microsoft.com/office/drawing/2014/main" id="{AB9A4157-63C9-2534-5E93-55CCE6810F9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0681" y="2647632"/>
            <a:ext cx="4573319" cy="24958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6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8159226" cy="634789"/>
          </a:xfrm>
        </p:spPr>
        <p:txBody>
          <a:bodyPr lIns="0" tIns="0" rIns="0" b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2E2DEC63-F111-4D76-B9D2-1FCDCB67E5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lassholder for bilde 9">
            <a:extLst>
              <a:ext uri="{FF2B5EF4-FFF2-40B4-BE49-F238E27FC236}">
                <a16:creationId xmlns:a16="http://schemas.microsoft.com/office/drawing/2014/main" id="{AB9A4157-63C9-2534-5E93-55CCE6810F9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318987"/>
            <a:ext cx="2943775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4" name="Plassholder for bilde 9">
            <a:extLst>
              <a:ext uri="{FF2B5EF4-FFF2-40B4-BE49-F238E27FC236}">
                <a16:creationId xmlns:a16="http://schemas.microsoft.com/office/drawing/2014/main" id="{D6DD0594-310D-E4A9-D9A8-82AFA922C8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00112" y="2318987"/>
            <a:ext cx="2943775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9" name="Plassholder for bilde 9">
            <a:extLst>
              <a:ext uri="{FF2B5EF4-FFF2-40B4-BE49-F238E27FC236}">
                <a16:creationId xmlns:a16="http://schemas.microsoft.com/office/drawing/2014/main" id="{D3FE5245-1BDF-E786-FFB9-5E665A8225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0224" y="2318987"/>
            <a:ext cx="2943775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6E97E21B-E88A-C6E6-A589-64A2C580E6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3813820" cy="816763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F082D60C-1963-6F9B-43F6-4A342DD68BB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1750" y="1229576"/>
            <a:ext cx="3813820" cy="816763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626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es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8159226" cy="634789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BC0499F2-21FA-487A-A90B-F92C78D932D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Plassholder for bilde 9">
            <a:extLst>
              <a:ext uri="{FF2B5EF4-FFF2-40B4-BE49-F238E27FC236}">
                <a16:creationId xmlns:a16="http://schemas.microsoft.com/office/drawing/2014/main" id="{AB9A4157-63C9-2534-5E93-55CCE6810F9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318987"/>
            <a:ext cx="2943775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4" name="Plassholder for bilde 9">
            <a:extLst>
              <a:ext uri="{FF2B5EF4-FFF2-40B4-BE49-F238E27FC236}">
                <a16:creationId xmlns:a16="http://schemas.microsoft.com/office/drawing/2014/main" id="{D6DD0594-310D-E4A9-D9A8-82AFA922C8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00112" y="2318987"/>
            <a:ext cx="2943775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9" name="Plassholder for bilde 9">
            <a:extLst>
              <a:ext uri="{FF2B5EF4-FFF2-40B4-BE49-F238E27FC236}">
                <a16:creationId xmlns:a16="http://schemas.microsoft.com/office/drawing/2014/main" id="{D3FE5245-1BDF-E786-FFB9-5E665A8225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0224" y="2318987"/>
            <a:ext cx="2943775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316C52C-C80F-B912-93B9-AE1859B8AA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344" y="1229577"/>
            <a:ext cx="2304288" cy="816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None/>
              <a:defRPr sz="1313" b="0" i="0" u="none" cap="none">
                <a:solidFill>
                  <a:srgbClr val="3B3B3B"/>
                </a:solidFill>
                <a:latin typeface="+mn-lt"/>
              </a:defRPr>
            </a:lvl1pPr>
            <a:lvl2pPr marL="1905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2pPr>
            <a:lvl3pPr marL="3213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3pPr>
            <a:lvl4pPr marL="45225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4pPr>
            <a:lvl5pPr marL="5832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30B20924-7EDA-9EDC-68C5-CAFE9DCDEA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00112" y="1229576"/>
            <a:ext cx="2772346" cy="816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None/>
              <a:defRPr sz="1313" b="0" i="0" u="none" cap="none">
                <a:solidFill>
                  <a:srgbClr val="3B3B3B"/>
                </a:solidFill>
                <a:latin typeface="+mn-lt"/>
              </a:defRPr>
            </a:lvl1pPr>
            <a:lvl2pPr marL="1905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2pPr>
            <a:lvl3pPr marL="3213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3pPr>
            <a:lvl4pPr marL="45225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4pPr>
            <a:lvl5pPr marL="5832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38B2280C-1970-CAB8-2098-44028CC646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0225" y="1229575"/>
            <a:ext cx="2437505" cy="8167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None/>
              <a:defRPr sz="1313" b="0" i="0" u="none" cap="none">
                <a:solidFill>
                  <a:srgbClr val="3B3B3B"/>
                </a:solidFill>
                <a:latin typeface="+mn-lt"/>
              </a:defRPr>
            </a:lvl1pPr>
            <a:lvl2pPr marL="1905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2pPr>
            <a:lvl3pPr marL="3213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3pPr>
            <a:lvl4pPr marL="45225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4pPr>
            <a:lvl5pPr marL="5832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52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222137-7900-DF25-7913-1A7CC897F4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F040E4-D63C-040D-53DB-C4DDD57EBA0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3C0602-4BE9-0CE1-51B4-4EA3B58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1A1C5F-84FE-2C81-DC69-03C9959B5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3572806-08BE-7326-8C47-06915786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81265D94-3417-429C-95AB-B0E520A9AAB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830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8159226" cy="634789"/>
          </a:xfrm>
        </p:spPr>
        <p:txBody>
          <a:bodyPr lIns="0" tIns="0" rIns="0" b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0A773A82-486D-4D62-9702-6315097C609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lassholder for bilde 9">
            <a:extLst>
              <a:ext uri="{FF2B5EF4-FFF2-40B4-BE49-F238E27FC236}">
                <a16:creationId xmlns:a16="http://schemas.microsoft.com/office/drawing/2014/main" id="{AB9A4157-63C9-2534-5E93-55CCE6810F9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318987"/>
            <a:ext cx="2178869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6E97E21B-E88A-C6E6-A589-64A2C580E6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3813820" cy="816763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F082D60C-1963-6F9B-43F6-4A342DD68BB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1750" y="1229576"/>
            <a:ext cx="3813820" cy="816763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8" name="Plassholder for bilde 9">
            <a:extLst>
              <a:ext uri="{FF2B5EF4-FFF2-40B4-BE49-F238E27FC236}">
                <a16:creationId xmlns:a16="http://schemas.microsoft.com/office/drawing/2014/main" id="{2F50B397-D2D6-0150-E3B0-19F6FAE3EE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24547" y="2318987"/>
            <a:ext cx="2178869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F343D0AD-60AB-5F91-0EE4-E7DF6688993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40584" y="2318987"/>
            <a:ext cx="2178869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D4EA13AA-46A6-0675-232C-F5167331350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65131" y="2318987"/>
            <a:ext cx="2178869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774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Sand">
    <p:bg>
      <p:bgPr>
        <a:solidFill>
          <a:srgbClr val="F1E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3B234-1AC9-37AB-BAAC-CA87FB42A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563" y="1481407"/>
            <a:ext cx="7409359" cy="2457334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4600">
                <a:solidFill>
                  <a:schemeClr val="dk2"/>
                </a:solidFill>
              </a:defRPr>
            </a:lvl1pPr>
          </a:lstStyle>
          <a:p>
            <a:r>
              <a:rPr lang="en-GB" dirty="0"/>
              <a:t>Click to edit text ATC background colour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678B8D-0B2E-1EF4-5B92-97C504BD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C8C5E1-3BED-92DF-E730-D44CDA30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B82389-942A-A7B6-170D-48E07F78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8D9CA25A-37D2-460E-80CE-AF0820F946B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66D3D382-2520-234B-4ECB-7611A89C1D6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6343" y="295967"/>
            <a:ext cx="8159226" cy="634789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dk2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82019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Sky">
    <p:bg>
      <p:bgPr>
        <a:solidFill>
          <a:srgbClr val="DC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3B234-1AC9-37AB-BAAC-CA87FB42A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563" y="1481407"/>
            <a:ext cx="7409359" cy="2457334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4600">
                <a:solidFill>
                  <a:schemeClr val="dk2"/>
                </a:solidFill>
              </a:defRPr>
            </a:lvl1pPr>
          </a:lstStyle>
          <a:p>
            <a:r>
              <a:rPr lang="en-GB" dirty="0"/>
              <a:t>Click to edit text Maritime background colour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678B8D-0B2E-1EF4-5B92-97C504BD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C8C5E1-3BED-92DF-E730-D44CDA30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B82389-942A-A7B6-170D-48E07F78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EA5EAA84-3118-4282-B3E5-9ED72BE69E4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lassholder for tekst 6">
            <a:extLst>
              <a:ext uri="{FF2B5EF4-FFF2-40B4-BE49-F238E27FC236}">
                <a16:creationId xmlns:a16="http://schemas.microsoft.com/office/drawing/2014/main" id="{27DBB455-EF12-C565-24FC-C3FC6B88BDB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6343" y="295967"/>
            <a:ext cx="8159226" cy="634789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dk2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66809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Land">
    <p:bg>
      <p:bgPr>
        <a:solidFill>
          <a:srgbClr val="DB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3B234-1AC9-37AB-BAAC-CA87FB42A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563" y="1481407"/>
            <a:ext cx="7409359" cy="2457334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4600">
                <a:solidFill>
                  <a:schemeClr val="dk2"/>
                </a:solidFill>
              </a:defRPr>
            </a:lvl1pPr>
          </a:lstStyle>
          <a:p>
            <a:r>
              <a:rPr lang="en-GB" dirty="0"/>
              <a:t>Click to edit text neutral background colour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678B8D-0B2E-1EF4-5B92-97C504BD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C8C5E1-3BED-92DF-E730-D44CDA30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B82389-942A-A7B6-170D-48E07F78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4B610308-0A1E-4ECB-9C89-1BE4205BE9A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lassholder for tekst 6">
            <a:extLst>
              <a:ext uri="{FF2B5EF4-FFF2-40B4-BE49-F238E27FC236}">
                <a16:creationId xmlns:a16="http://schemas.microsoft.com/office/drawing/2014/main" id="{D5ADE900-CE2D-E3FD-B08F-6CA0D11F59E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6343" y="295967"/>
            <a:ext cx="8159226" cy="634789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dk2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08877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hit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3B234-1AC9-37AB-BAAC-CA87FB42A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563" y="1481407"/>
            <a:ext cx="7409359" cy="2457334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4600">
                <a:solidFill>
                  <a:schemeClr val="dk2"/>
                </a:solidFill>
              </a:defRPr>
            </a:lvl1pPr>
          </a:lstStyle>
          <a:p>
            <a:r>
              <a:rPr lang="en-GB" dirty="0"/>
              <a:t>Click to edit text white background colour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678B8D-0B2E-1EF4-5B92-97C504BD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C8C5E1-3BED-92DF-E730-D44CDA30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B82389-942A-A7B6-170D-48E07F78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4B610308-0A1E-4ECB-9C89-1BE4205BE9A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lassholder for tekst 6">
            <a:extLst>
              <a:ext uri="{FF2B5EF4-FFF2-40B4-BE49-F238E27FC236}">
                <a16:creationId xmlns:a16="http://schemas.microsoft.com/office/drawing/2014/main" id="{D5ADE900-CE2D-E3FD-B08F-6CA0D11F59E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6343" y="295967"/>
            <a:ext cx="8159226" cy="634789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dk2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30007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4A0DD3-AB1E-58B4-DCC1-BD8D6278E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8159226" cy="634789"/>
          </a:xfrm>
        </p:spPr>
        <p:txBody>
          <a:bodyPr lIns="0" tIns="0" rIns="0" b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4E4CCF1-E278-CA87-0C90-82A2F864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56D46F0-E5CC-4770-DF5C-06C81C25B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CD4B27D-744A-2D78-D56E-80DF204B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7C02E4A7-C8FD-437D-8136-108B4F6297F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274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0CD892E-C779-CCF6-F303-2A9A76CE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576F55-FF71-A804-0145-E62F7A0F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DB53DF2-0513-05EE-5508-43246A7E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C1C2EF02-9886-45A6-AD5E-8911BE3BB8D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732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0CD892E-C779-CCF6-F303-2A9A76CE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576F55-FF71-A804-0145-E62F7A0F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DB53DF2-0513-05EE-5508-43246A7E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D4858D61-8616-4BDF-8A34-E980618ED25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Plassholder for bilde 9">
            <a:extLst>
              <a:ext uri="{FF2B5EF4-FFF2-40B4-BE49-F238E27FC236}">
                <a16:creationId xmlns:a16="http://schemas.microsoft.com/office/drawing/2014/main" id="{DCBD4CF8-CCB0-B09E-39AA-5B7F1BFC36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4314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1439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CD61BA6-42FD-5244-F80E-6E47BF76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6C49-300D-44D7-BD60-77D5884B87A3}" type="datetimeFigureOut">
              <a:rPr lang="en-GB" smtClean="0"/>
              <a:pPr/>
              <a:t>22/02/2024</a:t>
            </a:fld>
            <a:endParaRPr lang="en-GB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F0E14DD-01BF-F845-F7A8-F719011B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6608FC-C214-5148-739A-76B549DA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3173-7AFB-48D0-800B-FFBF0CBA36D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2DA5906-7871-CBA4-0563-8A8C7D3987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790" y="160043"/>
            <a:ext cx="1245474" cy="46032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88B339-D710-A3FE-E3B6-D4349B83EC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9568" y="1600186"/>
            <a:ext cx="4344864" cy="17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06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C916F08E-D66E-1FB1-8A45-D30AB9A1BD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253" y="1028829"/>
            <a:ext cx="4572747" cy="3648434"/>
          </a:xfrm>
          <a:custGeom>
            <a:avLst/>
            <a:gdLst>
              <a:gd name="connsiteX0" fmla="*/ 4864579 w 12193199"/>
              <a:gd name="connsiteY0" fmla="*/ 0 h 9729158"/>
              <a:gd name="connsiteX1" fmla="*/ 12193199 w 12193199"/>
              <a:gd name="connsiteY1" fmla="*/ 0 h 9729158"/>
              <a:gd name="connsiteX2" fmla="*/ 12193199 w 12193199"/>
              <a:gd name="connsiteY2" fmla="*/ 9729158 h 9729158"/>
              <a:gd name="connsiteX3" fmla="*/ 4864579 w 12193199"/>
              <a:gd name="connsiteY3" fmla="*/ 9729158 h 9729158"/>
              <a:gd name="connsiteX4" fmla="*/ 0 w 12193199"/>
              <a:gd name="connsiteY4" fmla="*/ 4864579 h 9729158"/>
              <a:gd name="connsiteX5" fmla="*/ 4864579 w 12193199"/>
              <a:gd name="connsiteY5" fmla="*/ 0 h 97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199" h="9729158">
                <a:moveTo>
                  <a:pt x="4864579" y="0"/>
                </a:moveTo>
                <a:lnTo>
                  <a:pt x="12193199" y="0"/>
                </a:lnTo>
                <a:lnTo>
                  <a:pt x="12193199" y="9729158"/>
                </a:lnTo>
                <a:lnTo>
                  <a:pt x="4864579" y="9729158"/>
                </a:lnTo>
                <a:cubicBezTo>
                  <a:pt x="2177883" y="9729158"/>
                  <a:pt x="0" y="7551148"/>
                  <a:pt x="0" y="4864579"/>
                </a:cubicBezTo>
                <a:cubicBezTo>
                  <a:pt x="0" y="2178012"/>
                  <a:pt x="2177883" y="0"/>
                  <a:pt x="486457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nb-NO" dirty="0"/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095F46F-63C7-8EF8-EA9B-A9844606B5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344" y="1731876"/>
            <a:ext cx="3817330" cy="2343969"/>
          </a:xfrm>
        </p:spPr>
        <p:txBody>
          <a:bodyPr lIns="0" tIns="0" rIns="0" bIns="0" anchor="t"/>
          <a:lstStyle>
            <a:lvl1pPr algn="l">
              <a:lnSpc>
                <a:spcPct val="90000"/>
              </a:lnSpc>
              <a:defRPr sz="4125"/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E7ECE48-2C52-050A-9361-2FCC333CD4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6344" y="4314825"/>
            <a:ext cx="3817330" cy="3946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125">
                <a:solidFill>
                  <a:schemeClr val="tx2"/>
                </a:solidFill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nb-NO"/>
              <a:t>Click to add subtitle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1EF14B-7C9B-4DE8-9C88-5CE2ABE4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nb-NO" smtClean="0"/>
              <a:t>22.02.2024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FC60F6-1B37-F64D-C57F-7FC1498D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6B42B7-D1A6-3443-3082-FD76509E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36354AA2-69E5-4BB3-9D74-E3CDA137C9A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Picture 8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E0B169-4CF4-EE79-0D6E-BBB4C28BB8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5" y="168703"/>
            <a:ext cx="2436915" cy="9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6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box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8159226" cy="634789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BC0499F2-21FA-487A-A90B-F92C78D932D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Plassholder for bilde 9">
            <a:extLst>
              <a:ext uri="{FF2B5EF4-FFF2-40B4-BE49-F238E27FC236}">
                <a16:creationId xmlns:a16="http://schemas.microsoft.com/office/drawing/2014/main" id="{AB9A4157-63C9-2534-5E93-55CCE6810F9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6344" y="1634604"/>
            <a:ext cx="8164346" cy="28245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316C52C-C80F-B912-93B9-AE1859B8AA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344" y="1229577"/>
            <a:ext cx="8159226" cy="2020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None/>
              <a:defRPr sz="1313" b="0" i="0" u="none" cap="none">
                <a:solidFill>
                  <a:srgbClr val="3B3B3B"/>
                </a:solidFill>
                <a:latin typeface="+mn-lt"/>
              </a:defRPr>
            </a:lvl1pPr>
            <a:lvl2pPr marL="1905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2pPr>
            <a:lvl3pPr marL="3213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3pPr>
            <a:lvl4pPr marL="45225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4pPr>
            <a:lvl5pPr marL="583200" indent="0" algn="l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13" b="0" i="0" u="none" cap="none">
                <a:solidFill>
                  <a:srgbClr val="3B3B3B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5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Sand">
    <p:bg>
      <p:bgPr>
        <a:solidFill>
          <a:srgbClr val="F1E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931DF58D-9636-1FA0-287A-399CAEEE41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10072" y="0"/>
            <a:ext cx="2733928" cy="2924255"/>
          </a:xfrm>
          <a:custGeom>
            <a:avLst/>
            <a:gdLst>
              <a:gd name="connsiteX0" fmla="*/ 0 w 7290000"/>
              <a:gd name="connsiteY0" fmla="*/ 0 h 7798014"/>
              <a:gd name="connsiteX1" fmla="*/ 7290000 w 7290000"/>
              <a:gd name="connsiteY1" fmla="*/ 0 h 7798014"/>
              <a:gd name="connsiteX2" fmla="*/ 7290000 w 7290000"/>
              <a:gd name="connsiteY2" fmla="*/ 4153014 h 7798014"/>
              <a:gd name="connsiteX3" fmla="*/ 3645000 w 7290000"/>
              <a:gd name="connsiteY3" fmla="*/ 7798014 h 7798014"/>
              <a:gd name="connsiteX4" fmla="*/ 0 w 7290000"/>
              <a:gd name="connsiteY4" fmla="*/ 4153014 h 779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0000" h="7798014">
                <a:moveTo>
                  <a:pt x="0" y="0"/>
                </a:moveTo>
                <a:lnTo>
                  <a:pt x="7290000" y="0"/>
                </a:lnTo>
                <a:lnTo>
                  <a:pt x="7290000" y="4153014"/>
                </a:lnTo>
                <a:cubicBezTo>
                  <a:pt x="7290000" y="6166147"/>
                  <a:pt x="5658134" y="7798014"/>
                  <a:pt x="3645000" y="7798014"/>
                </a:cubicBezTo>
                <a:cubicBezTo>
                  <a:pt x="1631868" y="7798014"/>
                  <a:pt x="0" y="6166147"/>
                  <a:pt x="0" y="4153014"/>
                </a:cubicBezTo>
                <a:close/>
              </a:path>
            </a:pathLst>
          </a:custGeom>
          <a:solidFill>
            <a:srgbClr val="F8F3EE"/>
          </a:solidFill>
        </p:spPr>
        <p:txBody>
          <a:bodyPr wrap="square">
            <a:noAutofit/>
          </a:bodyPr>
          <a:lstStyle/>
          <a:p>
            <a:r>
              <a:rPr lang="en-GB" dirty="0"/>
              <a:t>[Click to add ATC image]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4A3B234-1AC9-37AB-BAAC-CA87FB42A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563" y="1857491"/>
            <a:ext cx="5148643" cy="2548390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4600">
                <a:solidFill>
                  <a:schemeClr val="dk2"/>
                </a:solidFill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Chapter title</a:t>
            </a:r>
            <a:br>
              <a:rPr lang="en-GB" dirty="0"/>
            </a:br>
            <a:r>
              <a:rPr lang="en-GB" dirty="0"/>
              <a:t>ATC background</a:t>
            </a:r>
            <a:br>
              <a:rPr lang="en-GB" dirty="0"/>
            </a:br>
            <a:r>
              <a:rPr lang="en-GB" dirty="0"/>
              <a:t>colour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678B8D-0B2E-1EF4-5B92-97C504BD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C8C5E1-3BED-92DF-E730-D44CDA30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B82389-942A-A7B6-170D-48E07F78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BDE64E81-0079-46A4-9696-D710172CF69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B66EA269-BB38-FC86-E89F-4D6D62E34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563" y="912525"/>
            <a:ext cx="342922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4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Sky">
    <p:bg>
      <p:bgPr>
        <a:solidFill>
          <a:srgbClr val="DC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931DF58D-9636-1FA0-287A-399CAEEE41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10072" y="0"/>
            <a:ext cx="2733928" cy="2924255"/>
          </a:xfrm>
          <a:custGeom>
            <a:avLst/>
            <a:gdLst>
              <a:gd name="connsiteX0" fmla="*/ 0 w 7290000"/>
              <a:gd name="connsiteY0" fmla="*/ 0 h 7798014"/>
              <a:gd name="connsiteX1" fmla="*/ 7290000 w 7290000"/>
              <a:gd name="connsiteY1" fmla="*/ 0 h 7798014"/>
              <a:gd name="connsiteX2" fmla="*/ 7290000 w 7290000"/>
              <a:gd name="connsiteY2" fmla="*/ 4153014 h 7798014"/>
              <a:gd name="connsiteX3" fmla="*/ 3645000 w 7290000"/>
              <a:gd name="connsiteY3" fmla="*/ 7798014 h 7798014"/>
              <a:gd name="connsiteX4" fmla="*/ 0 w 7290000"/>
              <a:gd name="connsiteY4" fmla="*/ 4153014 h 779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0000" h="7798014">
                <a:moveTo>
                  <a:pt x="0" y="0"/>
                </a:moveTo>
                <a:lnTo>
                  <a:pt x="7290000" y="0"/>
                </a:lnTo>
                <a:lnTo>
                  <a:pt x="7290000" y="4153014"/>
                </a:lnTo>
                <a:cubicBezTo>
                  <a:pt x="7290000" y="6166147"/>
                  <a:pt x="5658134" y="7798014"/>
                  <a:pt x="3645000" y="7798014"/>
                </a:cubicBezTo>
                <a:cubicBezTo>
                  <a:pt x="1631868" y="7798014"/>
                  <a:pt x="0" y="6166147"/>
                  <a:pt x="0" y="4153014"/>
                </a:cubicBezTo>
                <a:close/>
              </a:path>
            </a:pathLst>
          </a:custGeom>
          <a:solidFill>
            <a:srgbClr val="EDF6FF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[Click to add Maritime image]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4A3B234-1AC9-37AB-BAAC-CA87FB42A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563" y="1857491"/>
            <a:ext cx="5148643" cy="2548390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4600">
                <a:solidFill>
                  <a:schemeClr val="dk2"/>
                </a:solidFill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Chapter title</a:t>
            </a:r>
            <a:br>
              <a:rPr lang="en-GB" dirty="0"/>
            </a:br>
            <a:r>
              <a:rPr lang="en-GB" dirty="0"/>
              <a:t>Maritime background colour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678B8D-0B2E-1EF4-5B92-97C504BD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C8C5E1-3BED-92DF-E730-D44CDA30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B82389-942A-A7B6-170D-48E07F78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14248DDD-EE90-4F58-B266-979F62BE081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B66EA269-BB38-FC86-E89F-4D6D62E34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563" y="912525"/>
            <a:ext cx="342922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0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Land">
    <p:bg>
      <p:bgPr>
        <a:solidFill>
          <a:srgbClr val="DB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931DF58D-9636-1FA0-287A-399CAEEE41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10072" y="0"/>
            <a:ext cx="2733928" cy="2924255"/>
          </a:xfrm>
          <a:custGeom>
            <a:avLst/>
            <a:gdLst>
              <a:gd name="connsiteX0" fmla="*/ 0 w 7290000"/>
              <a:gd name="connsiteY0" fmla="*/ 0 h 7798014"/>
              <a:gd name="connsiteX1" fmla="*/ 7290000 w 7290000"/>
              <a:gd name="connsiteY1" fmla="*/ 0 h 7798014"/>
              <a:gd name="connsiteX2" fmla="*/ 7290000 w 7290000"/>
              <a:gd name="connsiteY2" fmla="*/ 4153014 h 7798014"/>
              <a:gd name="connsiteX3" fmla="*/ 3645000 w 7290000"/>
              <a:gd name="connsiteY3" fmla="*/ 7798014 h 7798014"/>
              <a:gd name="connsiteX4" fmla="*/ 0 w 7290000"/>
              <a:gd name="connsiteY4" fmla="*/ 4153014 h 779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0000" h="7798014">
                <a:moveTo>
                  <a:pt x="0" y="0"/>
                </a:moveTo>
                <a:lnTo>
                  <a:pt x="7290000" y="0"/>
                </a:lnTo>
                <a:lnTo>
                  <a:pt x="7290000" y="4153014"/>
                </a:lnTo>
                <a:cubicBezTo>
                  <a:pt x="7290000" y="6166147"/>
                  <a:pt x="5658134" y="7798014"/>
                  <a:pt x="3645000" y="7798014"/>
                </a:cubicBezTo>
                <a:cubicBezTo>
                  <a:pt x="1631868" y="7798014"/>
                  <a:pt x="0" y="6166147"/>
                  <a:pt x="0" y="4153014"/>
                </a:cubicBezTo>
                <a:close/>
              </a:path>
            </a:pathLst>
          </a:custGeom>
          <a:solidFill>
            <a:srgbClr val="EDF2ED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GB" dirty="0"/>
              <a:t>[Click to add neutral image]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4A3B234-1AC9-37AB-BAAC-CA87FB42A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563" y="1857491"/>
            <a:ext cx="5148643" cy="2548390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4600">
                <a:solidFill>
                  <a:schemeClr val="dk2"/>
                </a:solidFill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Chapter title</a:t>
            </a:r>
            <a:br>
              <a:rPr lang="en-GB" dirty="0"/>
            </a:br>
            <a:r>
              <a:rPr lang="en-GB" dirty="0"/>
              <a:t>neutral background colour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678B8D-0B2E-1EF4-5B92-97C504BD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C8C5E1-3BED-92DF-E730-D44CDA30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B82389-942A-A7B6-170D-48E07F78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46EF8D58-C34C-4CD3-A280-528B851B132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B66EA269-BB38-FC86-E89F-4D6D62E34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563" y="912525"/>
            <a:ext cx="342922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hit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931DF58D-9636-1FA0-287A-399CAEEE41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10072" y="0"/>
            <a:ext cx="2733928" cy="2924255"/>
          </a:xfrm>
          <a:custGeom>
            <a:avLst/>
            <a:gdLst>
              <a:gd name="connsiteX0" fmla="*/ 0 w 7290000"/>
              <a:gd name="connsiteY0" fmla="*/ 0 h 7798014"/>
              <a:gd name="connsiteX1" fmla="*/ 7290000 w 7290000"/>
              <a:gd name="connsiteY1" fmla="*/ 0 h 7798014"/>
              <a:gd name="connsiteX2" fmla="*/ 7290000 w 7290000"/>
              <a:gd name="connsiteY2" fmla="*/ 4153014 h 7798014"/>
              <a:gd name="connsiteX3" fmla="*/ 3645000 w 7290000"/>
              <a:gd name="connsiteY3" fmla="*/ 7798014 h 7798014"/>
              <a:gd name="connsiteX4" fmla="*/ 0 w 7290000"/>
              <a:gd name="connsiteY4" fmla="*/ 4153014 h 779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0000" h="7798014">
                <a:moveTo>
                  <a:pt x="0" y="0"/>
                </a:moveTo>
                <a:lnTo>
                  <a:pt x="7290000" y="0"/>
                </a:lnTo>
                <a:lnTo>
                  <a:pt x="7290000" y="4153014"/>
                </a:lnTo>
                <a:cubicBezTo>
                  <a:pt x="7290000" y="6166147"/>
                  <a:pt x="5658134" y="7798014"/>
                  <a:pt x="3645000" y="7798014"/>
                </a:cubicBezTo>
                <a:cubicBezTo>
                  <a:pt x="1631868" y="7798014"/>
                  <a:pt x="0" y="6166147"/>
                  <a:pt x="0" y="415301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marL="190500" marR="0" lvl="0" indent="-190500" algn="l" defTabSz="685766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picture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4A3B234-1AC9-37AB-BAAC-CA87FB42A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563" y="1857491"/>
            <a:ext cx="5148643" cy="2548390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90000"/>
              </a:lnSpc>
              <a:defRPr sz="4600">
                <a:solidFill>
                  <a:schemeClr val="dk2"/>
                </a:solidFill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Chapter title</a:t>
            </a:r>
            <a:br>
              <a:rPr lang="en-GB" dirty="0"/>
            </a:br>
            <a:r>
              <a:rPr lang="en-GB" dirty="0"/>
              <a:t>white background colour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678B8D-0B2E-1EF4-5B92-97C504BD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C8C5E1-3BED-92DF-E730-D44CDA30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B82389-942A-A7B6-170D-48E07F78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46EF8D58-C34C-4CD3-A280-528B851B132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B66EA269-BB38-FC86-E89F-4D6D62E34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563" y="912525"/>
            <a:ext cx="342922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6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2824994C-09DF-4950-BD56-A0332A2B18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70EF1D-F89B-6BEA-0A29-AAF3A9044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3813820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77FC7709-C538-5F4F-6F65-555FDB467A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1750" y="1229576"/>
            <a:ext cx="3813820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58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ircle image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F5AB6F6-8E6C-F95D-FAE1-4EE6468876BF}"/>
              </a:ext>
            </a:extLst>
          </p:cNvPr>
          <p:cNvSpPr/>
          <p:nvPr userDrawn="1"/>
        </p:nvSpPr>
        <p:spPr>
          <a:xfrm>
            <a:off x="6400278" y="0"/>
            <a:ext cx="2743722" cy="5143500"/>
          </a:xfrm>
          <a:prstGeom prst="rect">
            <a:avLst/>
          </a:prstGeom>
          <a:solidFill>
            <a:srgbClr val="F1E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6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5C4705C-2E25-127A-EAB0-D5D0E7FC6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344" y="295967"/>
            <a:ext cx="3813820" cy="634789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to add title ATC background colour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C0FC49-1717-067D-D186-7CEA9AE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B83D6C49-300D-44D7-BD60-77D5884B87A3}" type="datetimeFigureOut">
              <a:rPr lang="en-GB" smtClean="0"/>
              <a:t>22/02/2024</a:t>
            </a:fld>
            <a:endParaRPr lang="en-GB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3A4B51-C6D7-2F73-77EB-FA72CEC1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en-GB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5538E2-929A-B25D-FF8F-70BEDE1F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3FF78F82-4719-42F8-9D5D-3DFA45CE7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D70EF1D-F89B-6BEA-0A29-AAF3A9044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344" y="1229576"/>
            <a:ext cx="3813820" cy="3085249"/>
          </a:xfrm>
        </p:spPr>
        <p:txBody>
          <a:bodyPr lIns="0" tIns="0" rIns="0" bIns="0"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F83D8449-612E-169E-913E-9FD6544C5F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5250" y="1021686"/>
            <a:ext cx="3655915" cy="365567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[Click to add ATC image]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89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8F58271-A032-BA3D-33FF-F94F35A4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44" y="295967"/>
            <a:ext cx="8159226" cy="6347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DF8EDA1-FEEC-97FF-97D6-43057E340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344" y="1229576"/>
            <a:ext cx="6843501" cy="30852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49CBAD-5AD9-AF3E-6179-89531D911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-77151"/>
            <a:ext cx="20574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D6C49-300D-44D7-BD60-77D5884B87A3}" type="datetimeFigureOut">
              <a:rPr lang="en-GB" smtClean="0"/>
              <a:pPr/>
              <a:t>22/02/2024</a:t>
            </a:fld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78BF86-3873-841E-A7A0-AE44BBFD7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0300" y="-77151"/>
            <a:ext cx="30861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2C1C5A-0847-27CA-3CDC-8D5C16944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9300" y="-77151"/>
            <a:ext cx="20574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5986F-4D1B-4F19-A5FE-8730FF79F64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F4D6E-CF47-DA09-41E3-2490F9C9A32A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4" y="4688180"/>
            <a:ext cx="791223" cy="3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5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8" r:id="rId3"/>
    <p:sldLayoutId id="2147483651" r:id="rId4"/>
    <p:sldLayoutId id="2147483669" r:id="rId5"/>
    <p:sldLayoutId id="2147483670" r:id="rId6"/>
    <p:sldLayoutId id="2147483681" r:id="rId7"/>
    <p:sldLayoutId id="2147483652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76" r:id="rId15"/>
    <p:sldLayoutId id="2147483677" r:id="rId16"/>
    <p:sldLayoutId id="2147483666" r:id="rId17"/>
    <p:sldLayoutId id="2147483667" r:id="rId18"/>
    <p:sldLayoutId id="2147483682" r:id="rId19"/>
    <p:sldLayoutId id="2147483668" r:id="rId20"/>
    <p:sldLayoutId id="2147483671" r:id="rId21"/>
    <p:sldLayoutId id="2147483672" r:id="rId22"/>
    <p:sldLayoutId id="2147483673" r:id="rId23"/>
    <p:sldLayoutId id="2147483680" r:id="rId24"/>
    <p:sldLayoutId id="2147483654" r:id="rId25"/>
    <p:sldLayoutId id="2147483655" r:id="rId26"/>
    <p:sldLayoutId id="2147483674" r:id="rId27"/>
    <p:sldLayoutId id="2147483675" r:id="rId28"/>
    <p:sldLayoutId id="2147483683" r:id="rId29"/>
  </p:sldLayoutIdLst>
  <p:txStyles>
    <p:titleStyle>
      <a:lvl1pPr algn="l" defTabSz="685766" rtl="0" eaLnBrk="1" latinLnBrk="0" hangingPunct="1">
        <a:lnSpc>
          <a:spcPct val="100000"/>
        </a:lnSpc>
        <a:spcBef>
          <a:spcPct val="0"/>
        </a:spcBef>
        <a:buNone/>
        <a:defRPr sz="22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90500" indent="-190500" algn="l" defTabSz="685766" rtl="0" eaLnBrk="1" latinLnBrk="0" hangingPunct="1">
        <a:lnSpc>
          <a:spcPct val="100000"/>
        </a:lnSpc>
        <a:spcBef>
          <a:spcPts val="105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0874" indent="-130374" algn="l" defTabSz="685766" rtl="0" eaLnBrk="1" latinLnBrk="0" hangingPunct="1">
        <a:lnSpc>
          <a:spcPct val="100000"/>
        </a:lnSpc>
        <a:spcBef>
          <a:spcPts val="500"/>
        </a:spcBef>
        <a:spcAft>
          <a:spcPts val="100"/>
        </a:spcAft>
        <a:buClr>
          <a:schemeClr val="tx1"/>
        </a:buClr>
        <a:buFont typeface="Arial" panose="020B0604020202020204" pitchFamily="34" charset="0"/>
        <a:buChar char="‒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452250" indent="-130950" algn="l" defTabSz="685766" rtl="0" eaLnBrk="1" latinLnBrk="0" hangingPunct="1">
        <a:lnSpc>
          <a:spcPct val="100000"/>
        </a:lnSpc>
        <a:spcBef>
          <a:spcPts val="500"/>
        </a:spcBef>
        <a:spcAft>
          <a:spcPts val="100"/>
        </a:spcAft>
        <a:buClr>
          <a:schemeClr val="tx1"/>
        </a:buClr>
        <a:buFont typeface="Arial" panose="020B0604020202020204" pitchFamily="34" charset="0"/>
        <a:buChar char="‒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83200" indent="-130950" algn="l" defTabSz="685766" rtl="0" eaLnBrk="1" latinLnBrk="0" hangingPunct="1">
        <a:lnSpc>
          <a:spcPct val="100000"/>
        </a:lnSpc>
        <a:spcBef>
          <a:spcPts val="500"/>
        </a:spcBef>
        <a:spcAft>
          <a:spcPts val="100"/>
        </a:spcAft>
        <a:buClr>
          <a:schemeClr val="tx1"/>
        </a:buClr>
        <a:buFont typeface="Arial" panose="020B0604020202020204" pitchFamily="34" charset="0"/>
        <a:buChar char="‒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14150" indent="-130950" algn="l" defTabSz="685766" rtl="0" eaLnBrk="1" latinLnBrk="0" hangingPunct="1">
        <a:lnSpc>
          <a:spcPct val="100000"/>
        </a:lnSpc>
        <a:spcBef>
          <a:spcPts val="500"/>
        </a:spcBef>
        <a:spcAft>
          <a:spcPts val="100"/>
        </a:spcAft>
        <a:buClr>
          <a:schemeClr val="tx1"/>
        </a:buClr>
        <a:buFont typeface="Arial" panose="020B0604020202020204" pitchFamily="34" charset="0"/>
        <a:buChar char="‒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1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7" userDrawn="1">
          <p15:clr>
            <a:srgbClr val="F26B43"/>
          </p15:clr>
        </p15:guide>
        <p15:guide id="2" pos="2705" userDrawn="1">
          <p15:clr>
            <a:srgbClr val="F26B43"/>
          </p15:clr>
        </p15:guide>
        <p15:guide id="3" pos="3037" userDrawn="1">
          <p15:clr>
            <a:srgbClr val="F26B43"/>
          </p15:clr>
        </p15:guide>
        <p15:guide id="4" pos="3457" userDrawn="1">
          <p15:clr>
            <a:srgbClr val="F26B43"/>
          </p15:clr>
        </p15:guide>
        <p15:guide id="5" pos="4031" userDrawn="1">
          <p15:clr>
            <a:srgbClr val="F26B43"/>
          </p15:clr>
        </p15:guide>
        <p15:guide id="6" pos="5185" userDrawn="1">
          <p15:clr>
            <a:srgbClr val="F26B43"/>
          </p15:clr>
        </p15:guide>
        <p15:guide id="7" pos="5440" userDrawn="1">
          <p15:clr>
            <a:srgbClr val="F26B43"/>
          </p15:clr>
        </p15:guide>
        <p15:guide id="8" orient="horz" pos="798" userDrawn="1">
          <p15:clr>
            <a:srgbClr val="F26B43"/>
          </p15:clr>
        </p15:guide>
        <p15:guide id="9" orient="horz" pos="1463" userDrawn="1">
          <p15:clr>
            <a:srgbClr val="F26B43"/>
          </p15:clr>
        </p15:guide>
        <p15:guide id="10" orient="horz" pos="2718" userDrawn="1">
          <p15:clr>
            <a:srgbClr val="F26B43"/>
          </p15:clr>
        </p15:guide>
        <p15:guide id="12" orient="horz" pos="3074" userDrawn="1">
          <p15:clr>
            <a:srgbClr val="F26B43"/>
          </p15:clr>
        </p15:guide>
        <p15:guide id="13" pos="4611" userDrawn="1">
          <p15:clr>
            <a:srgbClr val="F26B43"/>
          </p15:clr>
        </p15:guide>
        <p15:guide id="14" orient="horz" pos="2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DA81058-2B13-6964-7221-FD17070025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" r="-1" b="26247"/>
          <a:stretch/>
        </p:blipFill>
        <p:spPr>
          <a:xfrm>
            <a:off x="4571253" y="1028829"/>
            <a:ext cx="4572747" cy="3648434"/>
          </a:xfrm>
          <a:noFill/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D8482CE8-F265-FD6A-D9C6-7F79AF25D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344" y="1731876"/>
            <a:ext cx="3817330" cy="2343969"/>
          </a:xfrm>
        </p:spPr>
        <p:txBody>
          <a:bodyPr anchor="t">
            <a:normAutofit/>
          </a:bodyPr>
          <a:lstStyle/>
          <a:p>
            <a:r>
              <a:rPr lang="nb-NO" dirty="0"/>
              <a:t>Product Presentation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F8EAB2CD-18B0-513E-66C7-5D78F24BE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344" y="4314825"/>
            <a:ext cx="3817330" cy="394652"/>
          </a:xfrm>
        </p:spPr>
        <p:txBody>
          <a:bodyPr anchor="b">
            <a:normAutofit/>
          </a:bodyPr>
          <a:lstStyle/>
          <a:p>
            <a:r>
              <a:rPr lang="nb-NO" dirty="0"/>
              <a:t>For </a:t>
            </a:r>
            <a:r>
              <a:rPr lang="nb-NO" dirty="0" err="1"/>
              <a:t>Dealers</a:t>
            </a:r>
            <a:r>
              <a:rPr lang="nb-NO" dirty="0"/>
              <a:t> and </a:t>
            </a:r>
            <a:r>
              <a:rPr lang="nb-NO" dirty="0" err="1"/>
              <a:t>Customers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1520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1721-17FC-8CD4-550F-F2EB30C9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44" y="295967"/>
            <a:ext cx="3813820" cy="63478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500" dirty="0"/>
              <a:t>EML1100/1200 </a:t>
            </a:r>
            <a:r>
              <a:rPr lang="nb-NO" sz="1500" dirty="0" err="1"/>
              <a:t>Electromagnetic</a:t>
            </a:r>
            <a:r>
              <a:rPr lang="nb-NO" sz="1500" dirty="0"/>
              <a:t> Speed </a:t>
            </a:r>
            <a:r>
              <a:rPr lang="nb-NO" sz="1500" dirty="0" err="1"/>
              <a:t>Through</a:t>
            </a:r>
            <a:r>
              <a:rPr lang="nb-NO" sz="1500" dirty="0"/>
              <a:t> Water (STW) speed log</a:t>
            </a:r>
            <a:br>
              <a:rPr lang="nb-NO" sz="1500" dirty="0"/>
            </a:br>
            <a:endParaRPr lang="nb-NO" sz="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D8DB-E371-15F6-B9BA-5B8AD0B88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44" y="1229576"/>
            <a:ext cx="3813820" cy="3085249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dirty="0"/>
              <a:t>IMO </a:t>
            </a:r>
            <a:r>
              <a:rPr lang="en-GB" dirty="0" err="1"/>
              <a:t>Wheelmarked</a:t>
            </a:r>
            <a:r>
              <a:rPr lang="en-GB" dirty="0"/>
              <a:t> Electromagnetic Speed Log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dirty="0"/>
              <a:t>10.1” display with </a:t>
            </a:r>
            <a:r>
              <a:rPr lang="en-GB" dirty="0" err="1"/>
              <a:t>Openbridge</a:t>
            </a:r>
            <a:r>
              <a:rPr lang="en-GB" dirty="0"/>
              <a:t> web interface</a:t>
            </a:r>
          </a:p>
          <a:p>
            <a:pPr marL="473274" lvl="1" indent="-342900">
              <a:spcBef>
                <a:spcPct val="20000"/>
              </a:spcBef>
              <a:buFontTx/>
              <a:buChar char="•"/>
            </a:pPr>
            <a:r>
              <a:rPr lang="en-GB" dirty="0"/>
              <a:t>Multiple screens</a:t>
            </a:r>
          </a:p>
          <a:p>
            <a:pPr marL="473274" lvl="1" indent="-342900">
              <a:spcBef>
                <a:spcPct val="20000"/>
              </a:spcBef>
              <a:buFontTx/>
              <a:buChar char="•"/>
            </a:pPr>
            <a:r>
              <a:rPr lang="en-GB" dirty="0"/>
              <a:t>Dual network</a:t>
            </a:r>
          </a:p>
          <a:p>
            <a:pPr marL="473274" lvl="1" indent="-342900">
              <a:spcBef>
                <a:spcPct val="20000"/>
              </a:spcBef>
              <a:buFontTx/>
              <a:buChar char="•"/>
            </a:pPr>
            <a:r>
              <a:rPr lang="en-GB" dirty="0" err="1"/>
              <a:t>Auxilliary</a:t>
            </a:r>
            <a:r>
              <a:rPr lang="en-GB" dirty="0"/>
              <a:t> out (Pulse, speed limit, alert)</a:t>
            </a:r>
          </a:p>
          <a:p>
            <a:pPr marL="473274" lvl="1" indent="-342900">
              <a:spcBef>
                <a:spcPct val="20000"/>
              </a:spcBef>
              <a:buFontTx/>
              <a:buChar char="•"/>
            </a:pPr>
            <a:r>
              <a:rPr lang="en-GB" dirty="0"/>
              <a:t>BAM standard alerts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dirty="0"/>
              <a:t>1 or 2 axis STW Speed Log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dirty="0"/>
              <a:t>Optional use of Electronic unit (JB40POW, or JB60N2)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dirty="0"/>
              <a:t>Water temperature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dirty="0"/>
              <a:t>60mm Sensor installations: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1400" dirty="0"/>
              <a:t>Tank, Sea Valve for single and double bottom mounting, retrofit versions </a:t>
            </a:r>
          </a:p>
          <a:p>
            <a:endParaRPr lang="en-US" dirty="0"/>
          </a:p>
        </p:txBody>
      </p:sp>
      <p:pic>
        <p:nvPicPr>
          <p:cNvPr id="5" name="Content Placeholder 5" descr="A picture containing cable, electronics&#10;&#10;Description automatically generated">
            <a:extLst>
              <a:ext uri="{FF2B5EF4-FFF2-40B4-BE49-F238E27FC236}">
                <a16:creationId xmlns:a16="http://schemas.microsoft.com/office/drawing/2014/main" id="{4457FD38-746E-BCCB-52BA-D6AB0524E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681" y="696689"/>
            <a:ext cx="4573319" cy="3750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1597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1721-17FC-8CD4-550F-F2EB30C9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4" y="295967"/>
            <a:ext cx="4136994" cy="634789"/>
          </a:xfrm>
        </p:spPr>
        <p:txBody>
          <a:bodyPr/>
          <a:lstStyle/>
          <a:p>
            <a:r>
              <a:rPr lang="nb-NO" dirty="0"/>
              <a:t>DL1 </a:t>
            </a:r>
            <a:r>
              <a:rPr lang="nb-NO" dirty="0" err="1"/>
              <a:t>Multi</a:t>
            </a:r>
            <a:r>
              <a:rPr lang="nb-NO" dirty="0"/>
              <a:t>,  Speed </a:t>
            </a:r>
            <a:r>
              <a:rPr lang="nb-NO" dirty="0" err="1"/>
              <a:t>Through</a:t>
            </a:r>
            <a:r>
              <a:rPr lang="nb-NO" dirty="0"/>
              <a:t> Water (STW) single </a:t>
            </a:r>
            <a:r>
              <a:rPr lang="nb-NO" dirty="0" err="1"/>
              <a:t>axis</a:t>
            </a:r>
            <a:r>
              <a:rPr lang="nb-NO" dirty="0"/>
              <a:t> speed log</a:t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D8DB-E371-15F6-B9BA-5B8AD0B88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903" y="1229576"/>
            <a:ext cx="3920261" cy="308524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IMO </a:t>
            </a:r>
            <a:r>
              <a:rPr lang="en-GB" sz="1800" dirty="0" err="1"/>
              <a:t>Wheelmarked</a:t>
            </a:r>
            <a:r>
              <a:rPr lang="en-GB" sz="1800" dirty="0"/>
              <a:t> Doppler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Compact display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144x144mm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One axis STW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Water temperature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60mm Sensor installations: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Tank, Sea Valve for single and double bottom mounting </a:t>
            </a:r>
          </a:p>
          <a:p>
            <a:endParaRPr lang="en-US" dirty="0"/>
          </a:p>
        </p:txBody>
      </p:sp>
      <p:pic>
        <p:nvPicPr>
          <p:cNvPr id="8" name="Content Placeholder 7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3BB15403-026D-2DEF-D73D-D3B9A0B2388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29" y="2500795"/>
            <a:ext cx="3779837" cy="2519891"/>
          </a:xfrm>
        </p:spPr>
      </p:pic>
      <p:pic>
        <p:nvPicPr>
          <p:cNvPr id="5" name="Picture 4" descr="A picture containing cable&#10;&#10;Description automatically generated">
            <a:extLst>
              <a:ext uri="{FF2B5EF4-FFF2-40B4-BE49-F238E27FC236}">
                <a16:creationId xmlns:a16="http://schemas.microsoft.com/office/drawing/2014/main" id="{D42BE027-2D55-6ED6-39F6-164858C00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18" y="2961094"/>
            <a:ext cx="4822666" cy="2707462"/>
          </a:xfrm>
          <a:prstGeom prst="rect">
            <a:avLst/>
          </a:prstGeom>
        </p:spPr>
      </p:pic>
      <p:pic>
        <p:nvPicPr>
          <p:cNvPr id="6" name="Bilde 5" descr="EML224 Compact display CD401E2-SA.jpg">
            <a:extLst>
              <a:ext uri="{FF2B5EF4-FFF2-40B4-BE49-F238E27FC236}">
                <a16:creationId xmlns:a16="http://schemas.microsoft.com/office/drawing/2014/main" id="{55DC3284-FD4E-EEDE-997A-1AB6B95E95A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4726" y="352455"/>
            <a:ext cx="1357322" cy="134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 descr="EML224 Compact display CD401E1-SA-cropped copy.gif">
            <a:extLst>
              <a:ext uri="{FF2B5EF4-FFF2-40B4-BE49-F238E27FC236}">
                <a16:creationId xmlns:a16="http://schemas.microsoft.com/office/drawing/2014/main" id="{242F2F3F-1DC7-B1F0-0B51-7FCEEC2D64F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1379" y="1322034"/>
            <a:ext cx="1295845" cy="1292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550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1721-17FC-8CD4-550F-F2EB30C9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4" y="295967"/>
            <a:ext cx="4136994" cy="634789"/>
          </a:xfrm>
        </p:spPr>
        <p:txBody>
          <a:bodyPr/>
          <a:lstStyle/>
          <a:p>
            <a:r>
              <a:rPr lang="nb-NO" dirty="0"/>
              <a:t>DL2 Dual STW and Speed Over </a:t>
            </a:r>
            <a:r>
              <a:rPr lang="nb-NO" dirty="0" err="1"/>
              <a:t>Ground</a:t>
            </a:r>
            <a:r>
              <a:rPr lang="nb-NO" dirty="0"/>
              <a:t> (SOG)</a:t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D8DB-E371-15F6-B9BA-5B8AD0B88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IMO </a:t>
            </a:r>
            <a:r>
              <a:rPr lang="en-GB" sz="1600" dirty="0" err="1"/>
              <a:t>Wheelmarked</a:t>
            </a:r>
            <a:r>
              <a:rPr lang="en-GB" sz="1600" dirty="0"/>
              <a:t> Doppler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9” Touch display (Multiple screens)</a:t>
            </a:r>
          </a:p>
          <a:p>
            <a:pPr marL="473274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300" dirty="0"/>
              <a:t>(10.1” from 2024)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Dual axis Speed Log with docking functionality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Speed through Water (STW)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Speed over ground (SOG)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Water temperature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100mm Sensor installations: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Sea Valve for single and double bottom mounting, and retrofit </a:t>
            </a:r>
          </a:p>
          <a:p>
            <a:endParaRPr lang="en-US" dirty="0"/>
          </a:p>
        </p:txBody>
      </p:sp>
      <p:pic>
        <p:nvPicPr>
          <p:cNvPr id="6" name="Content Placeholder 5" descr="A picture containing text, LEGO&#10;&#10;Description automatically generated">
            <a:extLst>
              <a:ext uri="{FF2B5EF4-FFF2-40B4-BE49-F238E27FC236}">
                <a16:creationId xmlns:a16="http://schemas.microsoft.com/office/drawing/2014/main" id="{335E4884-F577-4B25-2156-7E9684CFDD5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79" y="2369189"/>
            <a:ext cx="3179105" cy="2119403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B748CC2-CE13-B317-C40A-6C4D6F4DF9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88959" y="355948"/>
            <a:ext cx="2615649" cy="158935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32FE7B3-2FFB-0FAE-9C50-93F260D18EE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269761" y="1627591"/>
            <a:ext cx="2818620" cy="1589358"/>
          </a:xfrm>
          <a:prstGeom prst="rect">
            <a:avLst/>
          </a:prstGeom>
        </p:spPr>
      </p:pic>
      <p:pic>
        <p:nvPicPr>
          <p:cNvPr id="8" name="Picture 7" descr="A close up of an object&#10;&#10;Description automatically generated with low confidence">
            <a:extLst>
              <a:ext uri="{FF2B5EF4-FFF2-40B4-BE49-F238E27FC236}">
                <a16:creationId xmlns:a16="http://schemas.microsoft.com/office/drawing/2014/main" id="{52668EDB-1299-16A8-5CAE-0362858C2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16418">
            <a:off x="3313163" y="488754"/>
            <a:ext cx="7289273" cy="48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79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1721-17FC-8CD4-550F-F2EB30C9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4" y="295967"/>
            <a:ext cx="4136994" cy="634789"/>
          </a:xfrm>
        </p:spPr>
        <p:txBody>
          <a:bodyPr/>
          <a:lstStyle/>
          <a:p>
            <a:r>
              <a:rPr lang="nb-NO" dirty="0"/>
              <a:t>DL21 Dual STW and Speed Over </a:t>
            </a:r>
            <a:r>
              <a:rPr lang="nb-NO" dirty="0" err="1"/>
              <a:t>Ground</a:t>
            </a:r>
            <a:r>
              <a:rPr lang="nb-NO" dirty="0"/>
              <a:t> (SOG)</a:t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D8DB-E371-15F6-B9BA-5B8AD0B88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300" dirty="0"/>
              <a:t>IMO </a:t>
            </a:r>
            <a:r>
              <a:rPr lang="en-GB" sz="2300" dirty="0" err="1"/>
              <a:t>Wheelmarked</a:t>
            </a:r>
            <a:r>
              <a:rPr lang="en-GB" sz="2300" dirty="0"/>
              <a:t> Doppler Speed Log. </a:t>
            </a:r>
            <a:r>
              <a:rPr lang="en-GB" sz="1800" b="1" i="0" dirty="0">
                <a:solidFill>
                  <a:srgbClr val="2C2E36"/>
                </a:solidFill>
                <a:effectLst/>
                <a:latin typeface="Poppins" panose="00000500000000000000" pitchFamily="2" charset="0"/>
              </a:rPr>
              <a:t>According to IMO resolution MSC334(90)</a:t>
            </a:r>
            <a:endParaRPr lang="en-GB" sz="2300" dirty="0"/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300" dirty="0"/>
              <a:t>Vessels above 50 000 dwt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300" dirty="0"/>
              <a:t>9” Touch display / Dot matrix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300" dirty="0"/>
              <a:t>Dual axis Speed Log 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300" dirty="0"/>
              <a:t>Additional single axis speed log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300" dirty="0"/>
              <a:t>Speed through Water (STW)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300" dirty="0"/>
              <a:t>Speed over ground (SOG)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300" dirty="0"/>
              <a:t>Water temperature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300" dirty="0"/>
              <a:t>Sensor installations: 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300" dirty="0"/>
              <a:t>Sea Valve for single and double bottom mounting </a:t>
            </a:r>
          </a:p>
          <a:p>
            <a:endParaRPr lang="en-US" dirty="0"/>
          </a:p>
        </p:txBody>
      </p:sp>
      <p:pic>
        <p:nvPicPr>
          <p:cNvPr id="5" name="Picture 4" descr="G:\04_Sales\PRODUCT PHOTOS\DL21\JB70D2-cropped.gif">
            <a:extLst>
              <a:ext uri="{FF2B5EF4-FFF2-40B4-BE49-F238E27FC236}">
                <a16:creationId xmlns:a16="http://schemas.microsoft.com/office/drawing/2014/main" id="{FE86D4DA-1A69-6632-0F30-6E3A7625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89" y="1939720"/>
            <a:ext cx="2459984" cy="2130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n object&#10;&#10;Description automatically generated with low confidence">
            <a:extLst>
              <a:ext uri="{FF2B5EF4-FFF2-40B4-BE49-F238E27FC236}">
                <a16:creationId xmlns:a16="http://schemas.microsoft.com/office/drawing/2014/main" id="{5863A63C-152E-485D-7ECA-6A0AA69C4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16418">
            <a:off x="3320405" y="342442"/>
            <a:ext cx="7289273" cy="485951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F78DF56-4F50-6B12-9BC1-C010348A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01" y="256438"/>
            <a:ext cx="2904249" cy="163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797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1EFF-AC8B-F50D-95F1-4097295B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SL1200 </a:t>
            </a:r>
            <a:r>
              <a:rPr lang="en-US" dirty="0" err="1"/>
              <a:t>Satlog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4F5-7DE2-BA2A-B062-2BC2977D7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400" dirty="0"/>
              <a:t>IMO </a:t>
            </a:r>
            <a:r>
              <a:rPr lang="en-GB" sz="2400" dirty="0" err="1"/>
              <a:t>Wheelmarked</a:t>
            </a:r>
            <a:r>
              <a:rPr lang="en-GB" sz="2400" dirty="0"/>
              <a:t> SATLOG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400" dirty="0"/>
              <a:t>9” Touch display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400" dirty="0"/>
              <a:t>Dual axis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400" dirty="0"/>
              <a:t>Speed Over Ground (SOG)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400" dirty="0"/>
              <a:t>Dual GPS antenna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400" dirty="0"/>
              <a:t>NMEA0183 and LAN</a:t>
            </a:r>
            <a:endParaRPr lang="en-GB" dirty="0"/>
          </a:p>
        </p:txBody>
      </p:sp>
      <p:pic>
        <p:nvPicPr>
          <p:cNvPr id="4" name="Bilde 2">
            <a:extLst>
              <a:ext uri="{FF2B5EF4-FFF2-40B4-BE49-F238E27FC236}">
                <a16:creationId xmlns:a16="http://schemas.microsoft.com/office/drawing/2014/main" id="{831A4CDB-29AC-1CB6-23D2-D9994EA14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47" y="369162"/>
            <a:ext cx="2584152" cy="41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6F3B45B-8DB3-7BE1-39F6-B3F5DDC0CB9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39900" y="2446268"/>
            <a:ext cx="2351430" cy="1401022"/>
          </a:xfrm>
          <a:prstGeom prst="rect">
            <a:avLst/>
          </a:prstGeom>
        </p:spPr>
      </p:pic>
      <p:pic>
        <p:nvPicPr>
          <p:cNvPr id="6" name="Bilde 6">
            <a:extLst>
              <a:ext uri="{FF2B5EF4-FFF2-40B4-BE49-F238E27FC236}">
                <a16:creationId xmlns:a16="http://schemas.microsoft.com/office/drawing/2014/main" id="{A0F78B88-39FB-F395-1DF4-8CC13D5CC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96" y="1069851"/>
            <a:ext cx="1958541" cy="130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78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84B67-2ED2-FE53-4988-FC955357B5E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2693B3A-6F1C-3E5D-ACA5-CF6D7DB6B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170884"/>
              </p:ext>
            </p:extLst>
          </p:nvPr>
        </p:nvGraphicFramePr>
        <p:xfrm>
          <a:off x="0" y="0"/>
          <a:ext cx="9143999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4065" imgH="8019880" progId="Acrobat.Document.DC">
                  <p:embed/>
                </p:oleObj>
              </mc:Choice>
              <mc:Fallback>
                <p:oleObj name="Acrobat Document" r:id="rId2" imgW="11344065" imgH="80198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3999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9752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46553D-4478-053C-3D00-613586F95CB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B73719F-482B-49F0-D217-4419948E85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074088"/>
              </p:ext>
            </p:extLst>
          </p:nvPr>
        </p:nvGraphicFramePr>
        <p:xfrm>
          <a:off x="0" y="-4014"/>
          <a:ext cx="9144000" cy="5147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44065" imgH="8019880" progId="Acrobat.Document.DC">
                  <p:embed/>
                </p:oleObj>
              </mc:Choice>
              <mc:Fallback>
                <p:oleObj name="Acrobat Document" r:id="rId2" imgW="11344065" imgH="80198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4014"/>
                        <a:ext cx="9144000" cy="5147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079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1721-17FC-8CD4-550F-F2EB30C9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4" y="295967"/>
            <a:ext cx="2000435" cy="634789"/>
          </a:xfrm>
        </p:spPr>
        <p:txBody>
          <a:bodyPr/>
          <a:lstStyle/>
          <a:p>
            <a:r>
              <a:rPr lang="nb-NO" dirty="0" err="1"/>
              <a:t>Retrofit</a:t>
            </a:r>
            <a:endParaRPr lang="nb-NO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466691-0080-95E0-3BFF-D6B75EDDB154}"/>
              </a:ext>
            </a:extLst>
          </p:cNvPr>
          <p:cNvSpPr txBox="1">
            <a:spLocks/>
          </p:cNvSpPr>
          <p:nvPr/>
        </p:nvSpPr>
        <p:spPr>
          <a:xfrm>
            <a:off x="150920" y="1229576"/>
            <a:ext cx="4327378" cy="30852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0500" indent="-190500" algn="l" defTabSz="685766" rtl="0" eaLnBrk="1" latinLnBrk="0" hangingPunct="1">
              <a:lnSpc>
                <a:spcPct val="100000"/>
              </a:lnSpc>
              <a:spcBef>
                <a:spcPts val="105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874" indent="-130374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50" indent="-130950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3200" indent="-130950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150" indent="-130950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4650" lvl="2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5" name="Bilde 2">
            <a:extLst>
              <a:ext uri="{FF2B5EF4-FFF2-40B4-BE49-F238E27FC236}">
                <a16:creationId xmlns:a16="http://schemas.microsoft.com/office/drawing/2014/main" id="{4A6320F1-B9AD-D246-ED15-03EC24811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608" y="1738330"/>
            <a:ext cx="3616853" cy="19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6BB726-4909-6511-BBEB-728596B89CFE}"/>
              </a:ext>
            </a:extLst>
          </p:cNvPr>
          <p:cNvSpPr txBox="1">
            <a:spLocks/>
          </p:cNvSpPr>
          <p:nvPr/>
        </p:nvSpPr>
        <p:spPr>
          <a:xfrm>
            <a:off x="303320" y="1381976"/>
            <a:ext cx="4174978" cy="30852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0500" indent="-190500" algn="l" defTabSz="685766" rtl="0" eaLnBrk="1" latinLnBrk="0" hangingPunct="1">
              <a:lnSpc>
                <a:spcPct val="100000"/>
              </a:lnSpc>
              <a:spcBef>
                <a:spcPts val="105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874" indent="-130374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50" indent="-130950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3200" indent="-130950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150" indent="-130950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err="1"/>
              <a:t>Jotron</a:t>
            </a:r>
            <a:r>
              <a:rPr lang="en-US" dirty="0"/>
              <a:t> SKIPPER aims for Form-Fit-Function</a:t>
            </a:r>
          </a:p>
          <a:p>
            <a:pPr marL="473274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GDS / DL850 Displays were larger so we get a display adapter, This adapter can contain the 9” screen and JB70 electronic unit</a:t>
            </a:r>
          </a:p>
          <a:p>
            <a:pPr marL="473274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The new 10” screen will only contain the screen and is best suited for the Mini (screen only) versions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In most cases cabling can be reused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endParaRPr lang="en-US" dirty="0"/>
          </a:p>
          <a:p>
            <a:pPr marL="604650" lvl="2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6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4D0F2AB-F4C5-F16F-33C5-0464F55C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63" y="1857490"/>
            <a:ext cx="5148643" cy="2924175"/>
          </a:xfrm>
        </p:spPr>
        <p:txBody>
          <a:bodyPr/>
          <a:lstStyle/>
          <a:p>
            <a:r>
              <a:rPr lang="en-US" dirty="0"/>
              <a:t>Support Products</a:t>
            </a:r>
            <a:br>
              <a:rPr lang="en-US" dirty="0"/>
            </a:br>
            <a:r>
              <a:rPr lang="en-US" sz="4000" dirty="0"/>
              <a:t>Anemometer</a:t>
            </a:r>
            <a:br>
              <a:rPr lang="en-US" dirty="0"/>
            </a:br>
            <a:r>
              <a:rPr lang="en-US" sz="4000" dirty="0"/>
              <a:t>Repeaters</a:t>
            </a:r>
            <a:br>
              <a:rPr lang="en-US" sz="4000" dirty="0"/>
            </a:br>
            <a:r>
              <a:rPr lang="en-US" sz="4000" dirty="0"/>
              <a:t>Switches</a:t>
            </a:r>
            <a:br>
              <a:rPr lang="en-US" sz="4000" dirty="0"/>
            </a:br>
            <a:r>
              <a:rPr lang="en-US" sz="4000" dirty="0"/>
              <a:t>Expanders</a:t>
            </a:r>
            <a:endParaRPr lang="en-GB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B0433512-F25E-0BBD-0E68-56168CFC72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r="17536"/>
          <a:stretch/>
        </p:blipFill>
        <p:spPr>
          <a:xfrm>
            <a:off x="6410325" y="0"/>
            <a:ext cx="2733675" cy="2924175"/>
          </a:xfrm>
        </p:spPr>
      </p:pic>
    </p:spTree>
    <p:extLst>
      <p:ext uri="{BB962C8B-B14F-4D97-AF65-F5344CB8AC3E}">
        <p14:creationId xmlns:p14="http://schemas.microsoft.com/office/powerpoint/2010/main" val="428913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1EFF-AC8B-F50D-95F1-4097295B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Ninglu</a:t>
            </a:r>
            <a:r>
              <a:rPr lang="en-US" dirty="0"/>
              <a:t> AM706 Marine Anemometer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4F5-7DE2-BA2A-B062-2BC2977D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44" y="1229576"/>
            <a:ext cx="3813820" cy="329072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High Resolution Wind Speed (0,1 m/s)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Wind direction (1 degree)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Temperature resistant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Moisture and salt proof mechanic design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7” High brightness LCD display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Digital and </a:t>
            </a:r>
            <a:r>
              <a:rPr lang="en-GB" sz="1600" b="1" dirty="0" err="1"/>
              <a:t>analog</a:t>
            </a:r>
            <a:r>
              <a:rPr lang="en-GB" sz="1600" b="1" dirty="0"/>
              <a:t> display</a:t>
            </a:r>
          </a:p>
        </p:txBody>
      </p:sp>
      <p:pic>
        <p:nvPicPr>
          <p:cNvPr id="5" name="Picture 4" descr="A close-up of a device&#10;&#10;Description automatically generated">
            <a:extLst>
              <a:ext uri="{FF2B5EF4-FFF2-40B4-BE49-F238E27FC236}">
                <a16:creationId xmlns:a16="http://schemas.microsoft.com/office/drawing/2014/main" id="{F000A6D8-716E-913B-DFF0-55FF8B41A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4" y="295967"/>
            <a:ext cx="1905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8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CB560-7D01-7F8B-F324-646118877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dirty="0"/>
              <a:t>SKIPPER was established as an import brand within SIMRAD in 1973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/>
              <a:t>SKIPPER Electronics become a separate company in 1984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dirty="0"/>
              <a:t>Started with trade of echosounders, moved to production of Echosounders and Speed logs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4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1400" dirty="0"/>
              <a:t>Today more than </a:t>
            </a:r>
            <a:r>
              <a:rPr lang="en-US" dirty="0"/>
              <a:t>95% is produced by SKIPPER in Oslo, Norway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June 2023 SKIPPER was acquired by </a:t>
            </a:r>
            <a:r>
              <a:rPr lang="en-US" dirty="0" err="1"/>
              <a:t>Jotron</a:t>
            </a:r>
            <a:r>
              <a:rPr lang="en-US" dirty="0"/>
              <a:t> AS, and is now </a:t>
            </a:r>
            <a:r>
              <a:rPr lang="en-US" dirty="0" err="1"/>
              <a:t>Jotron</a:t>
            </a:r>
            <a:r>
              <a:rPr lang="en-US" dirty="0"/>
              <a:t> SKIPPER AS, keeping the </a:t>
            </a:r>
            <a:r>
              <a:rPr lang="en-US" dirty="0" err="1"/>
              <a:t>brandname</a:t>
            </a:r>
            <a:r>
              <a:rPr lang="en-US" dirty="0"/>
              <a:t> and Product logo</a:t>
            </a:r>
          </a:p>
          <a:p>
            <a:endParaRPr lang="nb-NO" dirty="0"/>
          </a:p>
        </p:txBody>
      </p:sp>
      <p:pic>
        <p:nvPicPr>
          <p:cNvPr id="4" name="Bilde 4" descr="skipper logo, Black transp.2.eps">
            <a:extLst>
              <a:ext uri="{FF2B5EF4-FFF2-40B4-BE49-F238E27FC236}">
                <a16:creationId xmlns:a16="http://schemas.microsoft.com/office/drawing/2014/main" id="{EE4DE554-3314-E9A8-2249-EC88641267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919" y="3958828"/>
            <a:ext cx="3293836" cy="568721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3924B3B5-D2D4-B079-92E6-D45E1E0A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95275"/>
            <a:ext cx="3813175" cy="635000"/>
          </a:xfrm>
        </p:spPr>
        <p:txBody>
          <a:bodyPr/>
          <a:lstStyle/>
          <a:p>
            <a:r>
              <a:rPr lang="en-US" dirty="0"/>
              <a:t>The history of the SKIPPER brand</a:t>
            </a:r>
            <a:endParaRPr lang="en-GB" dirty="0"/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B3C3B324-2689-FBD2-2EE1-DD713DFD1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1079" y="418277"/>
            <a:ext cx="4633667" cy="35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75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1EFF-AC8B-F50D-95F1-4097295B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CD401 </a:t>
            </a:r>
            <a:r>
              <a:rPr lang="en-US" dirty="0" err="1"/>
              <a:t>Multirepeater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4F5-7DE2-BA2A-B062-2BC2977D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44" y="1229576"/>
            <a:ext cx="3813820" cy="329072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Digital repeater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2 NMEA inputs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Integrated dimmer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Flexible mounting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External dimmer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b="1" dirty="0"/>
              <a:t>Modes:</a:t>
            </a:r>
          </a:p>
          <a:p>
            <a:pPr marL="190500" lvl="1" indent="0">
              <a:buNone/>
            </a:pPr>
            <a:r>
              <a:rPr lang="en-GB" sz="1500" b="1" baseline="30000" dirty="0"/>
              <a:t>•</a:t>
            </a:r>
            <a:r>
              <a:rPr lang="en-GB" b="1" baseline="30000" dirty="0"/>
              <a:t> </a:t>
            </a:r>
            <a:r>
              <a:rPr lang="en-GB" sz="1400" b="1" baseline="30000" dirty="0"/>
              <a:t>Depth 	– below surface, keel and transducer</a:t>
            </a:r>
          </a:p>
          <a:p>
            <a:pPr marL="190500" lvl="1" indent="0">
              <a:buNone/>
            </a:pPr>
            <a:r>
              <a:rPr lang="en-GB" sz="1400" b="1" baseline="30000" dirty="0"/>
              <a:t>• Speed 	– over ground and through water </a:t>
            </a:r>
          </a:p>
          <a:p>
            <a:pPr marL="190500" lvl="1" indent="0">
              <a:buNone/>
            </a:pPr>
            <a:r>
              <a:rPr lang="en-GB" sz="1400" b="1" baseline="30000" dirty="0"/>
              <a:t>• Distance – total/trip for both groundspeed and </a:t>
            </a:r>
            <a:r>
              <a:rPr lang="en-GB" sz="1400" b="1" baseline="30000" dirty="0" err="1"/>
              <a:t>waterspeed</a:t>
            </a:r>
            <a:endParaRPr lang="en-GB" sz="1400" b="1" baseline="30000" dirty="0"/>
          </a:p>
          <a:p>
            <a:pPr marL="190500" lvl="1" indent="0">
              <a:buNone/>
            </a:pPr>
            <a:r>
              <a:rPr lang="en-GB" sz="1400" b="1" baseline="30000" dirty="0"/>
              <a:t>• Heading 	– true, magnetic and relative</a:t>
            </a:r>
          </a:p>
          <a:p>
            <a:pPr marL="190500" lvl="1" indent="0">
              <a:buNone/>
            </a:pPr>
            <a:r>
              <a:rPr lang="en-GB" sz="1400" b="1" baseline="30000" dirty="0"/>
              <a:t>• Rotation – rate of turn and direction </a:t>
            </a:r>
          </a:p>
          <a:p>
            <a:pPr marL="190500" lvl="1" indent="0">
              <a:buNone/>
            </a:pPr>
            <a:r>
              <a:rPr lang="en-GB" sz="1400" b="1" baseline="30000" dirty="0"/>
              <a:t>• Wind 	– speed and direction (true, magnetic and relative)</a:t>
            </a:r>
          </a:p>
          <a:p>
            <a:pPr marL="190500" lvl="1" indent="0">
              <a:buNone/>
            </a:pPr>
            <a:r>
              <a:rPr lang="en-GB" sz="1400" b="1" baseline="30000" dirty="0"/>
              <a:t>• Temp. 	– water and air  </a:t>
            </a:r>
          </a:p>
          <a:p>
            <a:pPr marL="190500" lvl="1" indent="0">
              <a:buNone/>
            </a:pPr>
            <a:r>
              <a:rPr lang="en-GB" sz="1400" b="1" baseline="30000" dirty="0"/>
              <a:t>• Drive 	– RPM, propeller pitch and rudder position</a:t>
            </a:r>
          </a:p>
          <a:p>
            <a:pPr marL="190500" lvl="1" indent="0">
              <a:buNone/>
            </a:pPr>
            <a:r>
              <a:rPr lang="en-GB" sz="1400" b="1" baseline="30000" dirty="0"/>
              <a:t>• Clock 	– UTC, local time and expected time of arrival</a:t>
            </a:r>
            <a:endParaRPr lang="en-GB" b="1" dirty="0"/>
          </a:p>
        </p:txBody>
      </p:sp>
      <p:pic>
        <p:nvPicPr>
          <p:cNvPr id="7" name="Bilde 12" descr="EML224 Compact display CD401E2-SA.jpg">
            <a:extLst>
              <a:ext uri="{FF2B5EF4-FFF2-40B4-BE49-F238E27FC236}">
                <a16:creationId xmlns:a16="http://schemas.microsoft.com/office/drawing/2014/main" id="{26D677A6-CC0B-5C25-FFB7-197EA488B5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0578" y="1163433"/>
            <a:ext cx="2424033" cy="240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46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1EFF-AC8B-F50D-95F1-4097295B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NE-108-SA NMEA Expander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4F5-7DE2-BA2A-B062-2BC2977D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44" y="1229576"/>
            <a:ext cx="3813820" cy="3290726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GB" sz="2800" b="1" baseline="30000" dirty="0"/>
              <a:t>1 input and 8 outputs</a:t>
            </a:r>
          </a:p>
          <a:p>
            <a:pPr marL="457200" indent="-457200">
              <a:buFontTx/>
              <a:buChar char="-"/>
            </a:pPr>
            <a:r>
              <a:rPr lang="en-GB" sz="2800" b="1" baseline="30000" dirty="0"/>
              <a:t>Galvanic isolated NMEA expander</a:t>
            </a:r>
          </a:p>
          <a:p>
            <a:pPr marL="457200" indent="-457200">
              <a:buFontTx/>
              <a:buChar char="-"/>
            </a:pPr>
            <a:r>
              <a:rPr lang="en-GB" sz="2800" b="1" baseline="30000" dirty="0"/>
              <a:t>Approved for IEC60945 (2002+C1 2008)</a:t>
            </a:r>
          </a:p>
          <a:p>
            <a:pPr marL="457200" indent="-457200">
              <a:buFontTx/>
              <a:buChar char="-"/>
            </a:pPr>
            <a:r>
              <a:rPr lang="en-GB" sz="2800" b="1" baseline="30000" dirty="0"/>
              <a:t>Mounting in 35mm DIN IEC60715 </a:t>
            </a:r>
          </a:p>
        </p:txBody>
      </p:sp>
      <p:pic>
        <p:nvPicPr>
          <p:cNvPr id="4" name="Bilde 11" descr="Et bilde som inneholder elektronikk&#10;&#10;Automatisk generert beskrivelse">
            <a:extLst>
              <a:ext uri="{FF2B5EF4-FFF2-40B4-BE49-F238E27FC236}">
                <a16:creationId xmlns:a16="http://schemas.microsoft.com/office/drawing/2014/main" id="{5E45C177-AA8F-BCCB-F4EB-7F149411C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93" y="787068"/>
            <a:ext cx="2448167" cy="33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00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1EFF-AC8B-F50D-95F1-4097295B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IR31DIM-SA NMEA Dimmer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4F5-7DE2-BA2A-B062-2BC2977D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44" y="1229576"/>
            <a:ext cx="3813820" cy="329072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2 Channel input/output NMEA dimmer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Multiplexes NMEA messages onto input messages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Pulse Dimmer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Auto Light detection with internal or external light sensor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DDC or </a:t>
            </a:r>
            <a:r>
              <a:rPr lang="en-US" b="1" dirty="0" err="1"/>
              <a:t>proprietry</a:t>
            </a:r>
            <a:r>
              <a:rPr lang="en-US" b="1" dirty="0"/>
              <a:t> message, programmable using SKIPPER Service software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May be used on all </a:t>
            </a:r>
            <a:r>
              <a:rPr lang="en-US" b="1" dirty="0" err="1"/>
              <a:t>Jotron</a:t>
            </a:r>
            <a:r>
              <a:rPr lang="en-US" b="1" dirty="0"/>
              <a:t> SKIPPER, or other products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endParaRPr lang="en-GB" b="1" dirty="0"/>
          </a:p>
        </p:txBody>
      </p:sp>
      <p:pic>
        <p:nvPicPr>
          <p:cNvPr id="4" name="Bilde 11">
            <a:extLst>
              <a:ext uri="{FF2B5EF4-FFF2-40B4-BE49-F238E27FC236}">
                <a16:creationId xmlns:a16="http://schemas.microsoft.com/office/drawing/2014/main" id="{62F4C568-EB96-225B-703E-367128E9D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407" y="1265215"/>
            <a:ext cx="2539428" cy="256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22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1EFF-AC8B-F50D-95F1-4097295B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ETT985 Transducer, Echo Sounder and NMEA tester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4F5-7DE2-BA2A-B062-2BC2977D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74" y="1229576"/>
            <a:ext cx="4012290" cy="329072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Tester for Echosounder transducers (10-1000kHz), giving impedance results and pass/fail.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Simulator for </a:t>
            </a:r>
            <a:r>
              <a:rPr lang="en-US" b="1" dirty="0" err="1"/>
              <a:t>Jotron</a:t>
            </a:r>
            <a:r>
              <a:rPr lang="en-US" b="1" dirty="0"/>
              <a:t> SKIPPER and other manufacturer Continuous wave Echosounders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NMEA monitor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Stand alone operation with pre-programmed Pass/Fail Criteria for </a:t>
            </a:r>
            <a:r>
              <a:rPr lang="en-US" b="1" dirty="0" err="1"/>
              <a:t>Jotron</a:t>
            </a:r>
            <a:r>
              <a:rPr lang="en-US" b="1" dirty="0"/>
              <a:t> SKIPPER Transducers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Integrated to SKIPPER Service software for firmware and test criteria values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Software option to view full transducer </a:t>
            </a:r>
            <a:r>
              <a:rPr lang="en-US" b="1" dirty="0" err="1"/>
              <a:t>impedence</a:t>
            </a:r>
            <a:r>
              <a:rPr lang="en-US" b="1" dirty="0"/>
              <a:t> Values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Ideal tool to diagnose errors on echosounder systems, reducing unnecessary service changes.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/>
              <a:t>Programmable with non </a:t>
            </a:r>
            <a:r>
              <a:rPr lang="en-US" b="1" dirty="0" err="1"/>
              <a:t>Jotron</a:t>
            </a:r>
            <a:r>
              <a:rPr lang="en-US" b="1" dirty="0"/>
              <a:t> SKIPPER transducers</a:t>
            </a:r>
            <a:endParaRPr lang="en-GB" b="1" dirty="0"/>
          </a:p>
        </p:txBody>
      </p:sp>
      <p:pic>
        <p:nvPicPr>
          <p:cNvPr id="5" name="Bilde 16" descr="Et bilde som inneholder bord, mobil, telefon, skilt&#10;&#10;Automatisk generert beskrivelse">
            <a:extLst>
              <a:ext uri="{FF2B5EF4-FFF2-40B4-BE49-F238E27FC236}">
                <a16:creationId xmlns:a16="http://schemas.microsoft.com/office/drawing/2014/main" id="{491276EF-29ED-C2C6-6246-D0A268EC72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657" y="425372"/>
            <a:ext cx="2106472" cy="4199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796AF-B099-1985-2F45-77FB8DB10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247" y="214716"/>
            <a:ext cx="1967737" cy="1056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8217C-B2DA-49C7-1D5B-E53E51B85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247" y="1306489"/>
            <a:ext cx="1945350" cy="105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09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09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6D59-47F2-CD9B-CA1F-8BB2956D5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Quality</a:t>
            </a:r>
            <a:r>
              <a:rPr lang="nb-NO" dirty="0"/>
              <a:t>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CB560-7D01-7F8B-F324-646118877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44" y="1229576"/>
            <a:ext cx="3787897" cy="3447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3B3B3B"/>
                </a:solidFill>
              </a:rPr>
              <a:t>Jotron</a:t>
            </a:r>
            <a:r>
              <a:rPr lang="en-US" dirty="0">
                <a:solidFill>
                  <a:srgbClr val="3B3B3B"/>
                </a:solidFill>
              </a:rPr>
              <a:t> SKIPPER approves its system for SOLAS, MED, and local approvals when required</a:t>
            </a:r>
            <a:endParaRPr lang="nb-NO" dirty="0"/>
          </a:p>
          <a:p>
            <a:pPr marL="609600" indent="-609600" eaLnBrk="1" hangingPunct="1"/>
            <a:r>
              <a:rPr lang="en-GB" sz="1300" dirty="0"/>
              <a:t>ISO9001:2015</a:t>
            </a:r>
          </a:p>
          <a:p>
            <a:pPr marL="609600" indent="-609600" eaLnBrk="1" hangingPunct="1"/>
            <a:r>
              <a:rPr lang="en-GB" sz="1300" dirty="0" err="1"/>
              <a:t>Wheelmark</a:t>
            </a:r>
            <a:r>
              <a:rPr lang="en-GB" sz="1300" dirty="0"/>
              <a:t> MED D / MED B</a:t>
            </a:r>
          </a:p>
          <a:p>
            <a:pPr marL="609600" indent="-609600" eaLnBrk="1" hangingPunct="1"/>
            <a:r>
              <a:rPr lang="en-GB" sz="1300" dirty="0"/>
              <a:t>DNV, BV, ABS, Lloyds, CCS, RMRS, Rina, MER and NK</a:t>
            </a:r>
          </a:p>
          <a:p>
            <a:pPr marL="0" indent="0" eaLnBrk="1" hangingPunct="1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graphicFrame>
        <p:nvGraphicFramePr>
          <p:cNvPr id="4" name="Objekt 2">
            <a:extLst>
              <a:ext uri="{FF2B5EF4-FFF2-40B4-BE49-F238E27FC236}">
                <a16:creationId xmlns:a16="http://schemas.microsoft.com/office/drawing/2014/main" id="{C827A82A-109E-2A46-D5B1-EDBADFEA16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561871"/>
              </p:ext>
            </p:extLst>
          </p:nvPr>
        </p:nvGraphicFramePr>
        <p:xfrm>
          <a:off x="5578498" y="427919"/>
          <a:ext cx="1514918" cy="2143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19" imgH="8019810" progId="AcroExch.Document.DC">
                  <p:embed/>
                </p:oleObj>
              </mc:Choice>
              <mc:Fallback>
                <p:oleObj name="Acrobat Document" r:id="rId2" imgW="5667119" imgH="8019810" progId="AcroExch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C781B27B-B3A0-4376-AEDE-FE450F7AA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78498" y="427919"/>
                        <a:ext cx="1514918" cy="2143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1">
            <a:extLst>
              <a:ext uri="{FF2B5EF4-FFF2-40B4-BE49-F238E27FC236}">
                <a16:creationId xmlns:a16="http://schemas.microsoft.com/office/drawing/2014/main" id="{3D706097-4545-2F8A-41FD-44940653DA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825182"/>
              </p:ext>
            </p:extLst>
          </p:nvPr>
        </p:nvGraphicFramePr>
        <p:xfrm>
          <a:off x="5484692" y="2736385"/>
          <a:ext cx="1608724" cy="2179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119" imgH="8019810" progId="AcroExch.Document.DC">
                  <p:embed/>
                </p:oleObj>
              </mc:Choice>
              <mc:Fallback>
                <p:oleObj name="Acrobat Document" r:id="rId4" imgW="5667119" imgH="8019810" progId="AcroExch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8E8DC12-D96C-4085-AFA1-A482529AC1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4692" y="2736385"/>
                        <a:ext cx="1608724" cy="2179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767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7C2A5278-A2BA-815B-6177-F15E9DA794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4D0F2AB-F4C5-F16F-33C5-0464F55C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Echosounders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ESN100 – Single Channel</a:t>
            </a:r>
            <a:br>
              <a:rPr lang="en-US" sz="4000" dirty="0"/>
            </a:br>
            <a:r>
              <a:rPr lang="en-US" sz="4000" dirty="0"/>
              <a:t>ESN200 – Dual Channel</a:t>
            </a:r>
            <a:endParaRPr lang="en-GB" dirty="0"/>
          </a:p>
        </p:txBody>
      </p:sp>
      <p:pic>
        <p:nvPicPr>
          <p:cNvPr id="5" name="Bilde 5" descr="Wheelmark.gif">
            <a:extLst>
              <a:ext uri="{FF2B5EF4-FFF2-40B4-BE49-F238E27FC236}">
                <a16:creationId xmlns:a16="http://schemas.microsoft.com/office/drawing/2014/main" id="{293EF31B-1A8A-674A-FB1B-ED2257D391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7787" y="828781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4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1721-17FC-8CD4-550F-F2EB30C9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4" y="295967"/>
            <a:ext cx="4136994" cy="634789"/>
          </a:xfrm>
        </p:spPr>
        <p:txBody>
          <a:bodyPr/>
          <a:lstStyle/>
          <a:p>
            <a:r>
              <a:rPr lang="nb-NO" dirty="0"/>
              <a:t>ESN100 Single </a:t>
            </a:r>
            <a:r>
              <a:rPr lang="nb-NO" dirty="0" err="1"/>
              <a:t>channel</a:t>
            </a:r>
            <a:r>
              <a:rPr lang="nb-NO" dirty="0"/>
              <a:t> </a:t>
            </a:r>
            <a:r>
              <a:rPr lang="nb-NO" dirty="0" err="1"/>
              <a:t>Echosounder</a:t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D8DB-E371-15F6-B9BA-5B8AD0B88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IMO </a:t>
            </a:r>
            <a:r>
              <a:rPr lang="en-GB" sz="1600" dirty="0" err="1"/>
              <a:t>Wheelmarked</a:t>
            </a:r>
            <a:r>
              <a:rPr lang="en-GB" sz="1600" dirty="0"/>
              <a:t> Echo Sounder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Just what you must have, no extras.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50 or 200 kHz and 50/200 kHz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9” Touch display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24 hours memory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NMEA 0183 and LAN from display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Alarms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Transducer installations: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600" dirty="0"/>
              <a:t>Steel tank, </a:t>
            </a:r>
            <a:r>
              <a:rPr lang="en-GB" sz="1600" dirty="0" err="1"/>
              <a:t>Icetank</a:t>
            </a:r>
            <a:r>
              <a:rPr lang="en-GB" sz="1600" dirty="0"/>
              <a:t>, Aluminium tank, </a:t>
            </a:r>
            <a:r>
              <a:rPr lang="en-GB" sz="1600" dirty="0" err="1"/>
              <a:t>seavalve</a:t>
            </a:r>
            <a:r>
              <a:rPr lang="en-GB" sz="1600" dirty="0"/>
              <a:t> for double and single bottom mounting, retrofit ELAC mounting</a:t>
            </a:r>
          </a:p>
          <a:p>
            <a:endParaRPr lang="en-US" dirty="0"/>
          </a:p>
        </p:txBody>
      </p:sp>
      <p:pic>
        <p:nvPicPr>
          <p:cNvPr id="8" name="Content Placeholder 7" descr="A picture containing circle&#10;&#10;Description automatically generated">
            <a:extLst>
              <a:ext uri="{FF2B5EF4-FFF2-40B4-BE49-F238E27FC236}">
                <a16:creationId xmlns:a16="http://schemas.microsoft.com/office/drawing/2014/main" id="{037BFDED-FFA1-7331-EE32-A87942A27E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29" y="3037600"/>
            <a:ext cx="1905000" cy="1162050"/>
          </a:xfrm>
        </p:spPr>
      </p:pic>
      <p:pic>
        <p:nvPicPr>
          <p:cNvPr id="5" name="Picture 2" descr="G:\09_Released_Products\JB50E1-SA 01 ESN100 Transceiver unit\JB50black.jpg">
            <a:extLst>
              <a:ext uri="{FF2B5EF4-FFF2-40B4-BE49-F238E27FC236}">
                <a16:creationId xmlns:a16="http://schemas.microsoft.com/office/drawing/2014/main" id="{5EF2E868-B257-553F-A58C-773130BB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88" y="2435216"/>
            <a:ext cx="1201688" cy="1467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09D3D26-E2B6-B274-79A4-4E6322EE588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12545" y="133657"/>
            <a:ext cx="3096384" cy="211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3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1721-17FC-8CD4-550F-F2EB30C9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4" y="295967"/>
            <a:ext cx="4136994" cy="634789"/>
          </a:xfrm>
        </p:spPr>
        <p:txBody>
          <a:bodyPr/>
          <a:lstStyle/>
          <a:p>
            <a:r>
              <a:rPr lang="nb-NO" dirty="0"/>
              <a:t>ESN200 Dual </a:t>
            </a:r>
            <a:r>
              <a:rPr lang="nb-NO" dirty="0" err="1"/>
              <a:t>channel</a:t>
            </a:r>
            <a:r>
              <a:rPr lang="nb-NO" dirty="0"/>
              <a:t> </a:t>
            </a:r>
            <a:r>
              <a:rPr lang="nb-NO" dirty="0" err="1"/>
              <a:t>Echosounder</a:t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D8DB-E371-15F6-B9BA-5B8AD0B88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IMO </a:t>
            </a:r>
            <a:r>
              <a:rPr lang="en-GB" sz="1700" dirty="0" err="1"/>
              <a:t>Wheelmarked</a:t>
            </a:r>
            <a:r>
              <a:rPr lang="en-GB" sz="1700" dirty="0"/>
              <a:t> Echo Sounder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24, 30, 33, 38, 50, 100, 200, 210 kHz and 50/200 kHz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700" dirty="0"/>
              <a:t>Two simultaneous channels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9” Touch display (Multiple screens)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10.1” from 2024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Printer output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Remote diagnostics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Other options (Synch)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24+ hours memory Internal,  SD or USB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2 x LAN, 4 x NMEA 0183 and 3 x auxiliary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Alerts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Transducer installations: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Steel Tank, Ice Tank, Aluminium Tank, Sea Valve for double and single bottom mounting, Elac retrofit</a:t>
            </a:r>
          </a:p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7DA34E5-07CB-E50B-BED3-AB4F240D72E0}"/>
              </a:ext>
            </a:extLst>
          </p:cNvPr>
          <p:cNvPicPr>
            <a:picLocks noGrp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994575" y="397873"/>
            <a:ext cx="3134712" cy="2007300"/>
          </a:xfrm>
          <a:prstGeom prst="rect">
            <a:avLst/>
          </a:prstGeom>
        </p:spPr>
      </p:pic>
      <p:pic>
        <p:nvPicPr>
          <p:cNvPr id="8" name="Picture 7" descr="A picture containing circle, screenshot, art&#10;&#10;Description automatically generated">
            <a:extLst>
              <a:ext uri="{FF2B5EF4-FFF2-40B4-BE49-F238E27FC236}">
                <a16:creationId xmlns:a16="http://schemas.microsoft.com/office/drawing/2014/main" id="{40994BDD-A0C0-C666-93A9-C6B2D3A7A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84" y="2475147"/>
            <a:ext cx="3405720" cy="2270480"/>
          </a:xfrm>
          <a:prstGeom prst="rect">
            <a:avLst/>
          </a:prstGeom>
        </p:spPr>
      </p:pic>
      <p:pic>
        <p:nvPicPr>
          <p:cNvPr id="12" name="Picture 11" descr="A picture containing LEGO, text&#10;&#10;Description automatically generated">
            <a:extLst>
              <a:ext uri="{FF2B5EF4-FFF2-40B4-BE49-F238E27FC236}">
                <a16:creationId xmlns:a16="http://schemas.microsoft.com/office/drawing/2014/main" id="{D6DAAA35-A9D6-B800-ABEB-0D765D8B5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56" y="1251311"/>
            <a:ext cx="5799789" cy="386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3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1721-17FC-8CD4-550F-F2EB30C9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4" y="295967"/>
            <a:ext cx="2000435" cy="634789"/>
          </a:xfrm>
        </p:spPr>
        <p:txBody>
          <a:bodyPr/>
          <a:lstStyle/>
          <a:p>
            <a:r>
              <a:rPr lang="nb-NO" dirty="0"/>
              <a:t>Product </a:t>
            </a:r>
            <a:r>
              <a:rPr lang="nb-NO" dirty="0" err="1"/>
              <a:t>selector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19222-E512-03F4-753E-7A8449335ED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12" descr="Et bilde som inneholder objekt&#10;&#10;Automatisk generert beskrivelse">
            <a:extLst>
              <a:ext uri="{FF2B5EF4-FFF2-40B4-BE49-F238E27FC236}">
                <a16:creationId xmlns:a16="http://schemas.microsoft.com/office/drawing/2014/main" id="{22AD8D26-DFE8-EDB9-1F7A-AC0AE4877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34" y="1"/>
            <a:ext cx="6929799" cy="520049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466691-0080-95E0-3BFF-D6B75EDDB154}"/>
              </a:ext>
            </a:extLst>
          </p:cNvPr>
          <p:cNvSpPr txBox="1">
            <a:spLocks/>
          </p:cNvSpPr>
          <p:nvPr/>
        </p:nvSpPr>
        <p:spPr>
          <a:xfrm>
            <a:off x="150920" y="1229576"/>
            <a:ext cx="2101049" cy="30852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90500" indent="-190500" algn="l" defTabSz="685766" rtl="0" eaLnBrk="1" latinLnBrk="0" hangingPunct="1">
              <a:lnSpc>
                <a:spcPct val="100000"/>
              </a:lnSpc>
              <a:spcBef>
                <a:spcPts val="105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0874" indent="-130374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50" indent="-130950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3200" indent="-130950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150" indent="-130950" algn="l" defTabSz="685766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IMO </a:t>
            </a:r>
            <a:r>
              <a:rPr lang="en-GB" sz="1700" dirty="0" err="1"/>
              <a:t>Wheelmarked</a:t>
            </a:r>
            <a:r>
              <a:rPr lang="en-GB" sz="1700" dirty="0"/>
              <a:t> Echo Sounder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Select the Bottom mounting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Select the </a:t>
            </a:r>
            <a:r>
              <a:rPr lang="en-GB" sz="1700" dirty="0" err="1"/>
              <a:t>Echosouder</a:t>
            </a:r>
            <a:endParaRPr lang="en-GB" sz="17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700" dirty="0"/>
              <a:t>Find out which transducers can be 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8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7C2A5278-A2BA-815B-6177-F15E9DA794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4D0F2AB-F4C5-F16F-33C5-0464F55C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57" y="1857491"/>
            <a:ext cx="6220288" cy="254839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Speed logs</a:t>
            </a:r>
            <a:br>
              <a:rPr lang="en-US" dirty="0"/>
            </a:br>
            <a:r>
              <a:rPr lang="en-GB" sz="2400" dirty="0"/>
              <a:t>SKIPPER  EML 124/224 Compact Electromagnetic</a:t>
            </a:r>
            <a:br>
              <a:rPr lang="en-GB" sz="2400" dirty="0"/>
            </a:br>
            <a:r>
              <a:rPr lang="en-GB" sz="2400" dirty="0"/>
              <a:t>EML 1100/1200 Graphic Electromagnetic STW</a:t>
            </a:r>
            <a:br>
              <a:rPr lang="en-GB" sz="2400" dirty="0"/>
            </a:br>
            <a:r>
              <a:rPr lang="en-GB" sz="2400" dirty="0"/>
              <a:t>SKIPPER DL1 Single axis Doppler</a:t>
            </a:r>
            <a:br>
              <a:rPr lang="en-GB" sz="2400" dirty="0"/>
            </a:br>
            <a:r>
              <a:rPr lang="en-GB" sz="2400" dirty="0"/>
              <a:t>SKIPPER DL2 Doppler</a:t>
            </a:r>
            <a:br>
              <a:rPr lang="en-GB" sz="2400" dirty="0"/>
            </a:br>
            <a:r>
              <a:rPr lang="en-GB" sz="2400" dirty="0"/>
              <a:t>SKIPPER DL21 Doppler</a:t>
            </a:r>
            <a:br>
              <a:rPr lang="en-GB" sz="2400" dirty="0"/>
            </a:br>
            <a:r>
              <a:rPr lang="en-GB" sz="2400" dirty="0"/>
              <a:t>SKIPPER SATLOG SL1200</a:t>
            </a:r>
            <a:br>
              <a:rPr lang="en-GB" sz="2400" dirty="0"/>
            </a:br>
            <a:r>
              <a:rPr lang="en-GB" sz="2400" dirty="0"/>
              <a:t>SKIPPER Digital Speed Log Repeater</a:t>
            </a:r>
            <a:br>
              <a:rPr lang="en-GB" sz="2400" dirty="0"/>
            </a:br>
            <a:br>
              <a:rPr lang="en-US" dirty="0"/>
            </a:br>
            <a:endParaRPr lang="en-GB" dirty="0"/>
          </a:p>
        </p:txBody>
      </p:sp>
      <p:pic>
        <p:nvPicPr>
          <p:cNvPr id="5" name="Bilde 5" descr="Wheelmark.gif">
            <a:extLst>
              <a:ext uri="{FF2B5EF4-FFF2-40B4-BE49-F238E27FC236}">
                <a16:creationId xmlns:a16="http://schemas.microsoft.com/office/drawing/2014/main" id="{293EF31B-1A8A-674A-FB1B-ED2257D391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7787" y="828781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52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1721-17FC-8CD4-550F-F2EB30C9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4" y="295967"/>
            <a:ext cx="4136994" cy="634789"/>
          </a:xfrm>
        </p:spPr>
        <p:txBody>
          <a:bodyPr/>
          <a:lstStyle/>
          <a:p>
            <a:r>
              <a:rPr lang="nb-NO" dirty="0"/>
              <a:t>EML124/224 </a:t>
            </a:r>
            <a:r>
              <a:rPr lang="nb-NO" dirty="0" err="1"/>
              <a:t>Electromagnetic</a:t>
            </a:r>
            <a:r>
              <a:rPr lang="nb-NO" dirty="0"/>
              <a:t> Speed </a:t>
            </a:r>
            <a:r>
              <a:rPr lang="nb-NO" dirty="0" err="1"/>
              <a:t>Through</a:t>
            </a:r>
            <a:r>
              <a:rPr lang="nb-NO" dirty="0"/>
              <a:t> Water (STW) speed log</a:t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D8DB-E371-15F6-B9BA-5B8AD0B88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IMO </a:t>
            </a:r>
            <a:r>
              <a:rPr lang="en-GB" sz="1800" dirty="0" err="1"/>
              <a:t>Wheelmarked</a:t>
            </a:r>
            <a:r>
              <a:rPr lang="en-GB" sz="1800" dirty="0"/>
              <a:t> Electromagnetic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Compact display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144x144mm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1 or 2 axis STW Speed Log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Water temperature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60mm Sensor installations: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1800" dirty="0"/>
              <a:t>Tank, Sea Valve for single and double bottom mounting </a:t>
            </a:r>
          </a:p>
          <a:p>
            <a:endParaRPr lang="en-US" dirty="0"/>
          </a:p>
        </p:txBody>
      </p:sp>
      <p:pic>
        <p:nvPicPr>
          <p:cNvPr id="5" name="Bilde 5" descr="EML224 Compact display CD401E2-SA.jpg">
            <a:extLst>
              <a:ext uri="{FF2B5EF4-FFF2-40B4-BE49-F238E27FC236}">
                <a16:creationId xmlns:a16="http://schemas.microsoft.com/office/drawing/2014/main" id="{0C4797A2-BA87-152F-24C6-261CE57DCF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4726" y="352455"/>
            <a:ext cx="1357322" cy="134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e 6" descr="EML224 Compact display CD401E1-SA-cropped copy.gif">
            <a:extLst>
              <a:ext uri="{FF2B5EF4-FFF2-40B4-BE49-F238E27FC236}">
                <a16:creationId xmlns:a16="http://schemas.microsoft.com/office/drawing/2014/main" id="{318CB947-7250-554C-7460-05EA0490AC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1379" y="1322034"/>
            <a:ext cx="1295845" cy="1292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2">
            <a:extLst>
              <a:ext uri="{FF2B5EF4-FFF2-40B4-BE49-F238E27FC236}">
                <a16:creationId xmlns:a16="http://schemas.microsoft.com/office/drawing/2014/main" id="{8C2A4B40-F933-36D3-8A4B-4E7F58BFBA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t="6635" r="12295"/>
          <a:stretch/>
        </p:blipFill>
        <p:spPr>
          <a:xfrm>
            <a:off x="6298792" y="2825192"/>
            <a:ext cx="1574604" cy="1489633"/>
          </a:xfrm>
          <a:prstGeom prst="rect">
            <a:avLst/>
          </a:prstGeom>
        </p:spPr>
      </p:pic>
      <p:pic>
        <p:nvPicPr>
          <p:cNvPr id="9" name="Picture 8" descr="A picture containing cable&#10;&#10;Description automatically generated">
            <a:extLst>
              <a:ext uri="{FF2B5EF4-FFF2-40B4-BE49-F238E27FC236}">
                <a16:creationId xmlns:a16="http://schemas.microsoft.com/office/drawing/2014/main" id="{2AC65CDA-C892-336E-9B7F-8F3FA021B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48" y="3064037"/>
            <a:ext cx="4776769" cy="268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26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3B3B3B"/>
      </a:dk1>
      <a:lt1>
        <a:sysClr val="window" lastClr="FFFFFF"/>
      </a:lt1>
      <a:dk2>
        <a:srgbClr val="002855"/>
      </a:dk2>
      <a:lt2>
        <a:srgbClr val="FFFFFF"/>
      </a:lt2>
      <a:accent1>
        <a:srgbClr val="002855"/>
      </a:accent1>
      <a:accent2>
        <a:srgbClr val="DCC6B0"/>
      </a:accent2>
      <a:accent3>
        <a:srgbClr val="A6D1FF"/>
      </a:accent3>
      <a:accent4>
        <a:srgbClr val="FF5C39"/>
      </a:accent4>
      <a:accent5>
        <a:srgbClr val="ADC3AD"/>
      </a:accent5>
      <a:accent6>
        <a:srgbClr val="B6BBBF"/>
      </a:accent6>
      <a:hlink>
        <a:srgbClr val="FF5C39"/>
      </a:hlink>
      <a:folHlink>
        <a:srgbClr val="A6D1FF"/>
      </a:folHlink>
    </a:clrScheme>
    <a:fontScheme name="Egendefinert 4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Jotron Template 08-07 PowerPoint Presentation.potx" id="{7574D07B-CEED-4F35-9CB1-73FDDD786FC5}" vid="{67FEF594-290A-46F3-897B-C27173D2114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82FC97A4EB864EBF6B6ADD443A67CC" ma:contentTypeVersion="15" ma:contentTypeDescription="Create a new document." ma:contentTypeScope="" ma:versionID="85fb12e9a4304749027e8038d0eea800">
  <xsd:schema xmlns:xsd="http://www.w3.org/2001/XMLSchema" xmlns:xs="http://www.w3.org/2001/XMLSchema" xmlns:p="http://schemas.microsoft.com/office/2006/metadata/properties" xmlns:ns2="3b00a67f-9791-437e-b702-303a706ea042" xmlns:ns3="7dc3d6ed-56f1-49b6-b310-0ff680cfe62a" targetNamespace="http://schemas.microsoft.com/office/2006/metadata/properties" ma:root="true" ma:fieldsID="b870caf9b738a1242aca51b7692d4734" ns2:_="" ns3:_="">
    <xsd:import namespace="3b00a67f-9791-437e-b702-303a706ea042"/>
    <xsd:import namespace="7dc3d6ed-56f1-49b6-b310-0ff680cfe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0a67f-9791-437e-b702-303a706ea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78a55df-a9cd-4882-8adc-9ae50d8055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3d6ed-56f1-49b6-b310-0ff680cfe62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9d73458-8fb0-4777-9551-357d96ad6676}" ma:internalName="TaxCatchAll" ma:showField="CatchAllData" ma:web="7dc3d6ed-56f1-49b6-b310-0ff680cfe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A9430A-F52A-43F1-AC83-50631111E2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0a67f-9791-437e-b702-303a706ea042"/>
    <ds:schemaRef ds:uri="7dc3d6ed-56f1-49b6-b310-0ff680cfe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46D41B-63BE-4E05-8454-1EE43ADD37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Jotron SKIPPER Template 08-07 PowerPoint Presentation</Template>
  <TotalTime>7055</TotalTime>
  <Words>1050</Words>
  <Application>Microsoft Office PowerPoint</Application>
  <PresentationFormat>On-screen Show (16:9)</PresentationFormat>
  <Paragraphs>152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Poppins</vt:lpstr>
      <vt:lpstr>Office-tema</vt:lpstr>
      <vt:lpstr>Acrobat Document</vt:lpstr>
      <vt:lpstr>Adobe Acrobat Document</vt:lpstr>
      <vt:lpstr>Product Presentation</vt:lpstr>
      <vt:lpstr>The history of the SKIPPER brand</vt:lpstr>
      <vt:lpstr>Quality Standards</vt:lpstr>
      <vt:lpstr>Echosounders  ESN100 – Single Channel ESN200 – Dual Channel</vt:lpstr>
      <vt:lpstr>ESN100 Single channel Echosounder </vt:lpstr>
      <vt:lpstr>ESN200 Dual channel Echosounder </vt:lpstr>
      <vt:lpstr>Product selector</vt:lpstr>
      <vt:lpstr>Speed logs SKIPPER  EML 124/224 Compact Electromagnetic EML 1100/1200 Graphic Electromagnetic STW SKIPPER DL1 Single axis Doppler SKIPPER DL2 Doppler SKIPPER DL21 Doppler SKIPPER SATLOG SL1200 SKIPPER Digital Speed Log Repeater  </vt:lpstr>
      <vt:lpstr>EML124/224 Electromagnetic Speed Through Water (STW) speed log </vt:lpstr>
      <vt:lpstr>EML1100/1200 Electromagnetic Speed Through Water (STW) speed log </vt:lpstr>
      <vt:lpstr>DL1 Multi,  Speed Through Water (STW) single axis speed log </vt:lpstr>
      <vt:lpstr>DL2 Dual STW and Speed Over Ground (SOG) </vt:lpstr>
      <vt:lpstr>DL21 Dual STW and Speed Over Ground (SOG) </vt:lpstr>
      <vt:lpstr>SL1200 Satlog</vt:lpstr>
      <vt:lpstr>PowerPoint Presentation</vt:lpstr>
      <vt:lpstr>PowerPoint Presentation</vt:lpstr>
      <vt:lpstr>Retrofit</vt:lpstr>
      <vt:lpstr>Support Products Anemometer Repeaters Switches Expanders</vt:lpstr>
      <vt:lpstr>Ninglu AM706 Marine Anemometer</vt:lpstr>
      <vt:lpstr>CD401 Multirepeater</vt:lpstr>
      <vt:lpstr>NE-108-SA NMEA Expander</vt:lpstr>
      <vt:lpstr>IR31DIM-SA NMEA Dimmer</vt:lpstr>
      <vt:lpstr>ETT985 Transducer, Echo Sounder and NMEA tester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Jotron PPT template</dc:title>
  <dc:creator>paul connelly</dc:creator>
  <cp:lastModifiedBy>Sigurd Paulsen</cp:lastModifiedBy>
  <cp:revision>24</cp:revision>
  <cp:lastPrinted>2023-02-21T14:51:32Z</cp:lastPrinted>
  <dcterms:created xsi:type="dcterms:W3CDTF">2023-06-10T13:32:37Z</dcterms:created>
  <dcterms:modified xsi:type="dcterms:W3CDTF">2024-02-22T08:57:23Z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ddo_DocID">
    <vt:lpwstr>a4aa8c90-d3da-4e75-8435-8400b60ff220</vt:lpwstr>
  </property>
</Properties>
</file>